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wav"/>
  <Default Extension="png" ContentType="image/png"/>
  <Default Extension="wmf" ContentType="image/x-wmf"/>
  <Default Extension="gif" ContentType="image/gif"/>
  <Default Extension="emf" ContentType="image/x-emf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73" r:id="rId1"/>
    <p:sldMasterId id="2147483684" r:id="rId2"/>
    <p:sldMasterId id="2147483731" r:id="rId3"/>
  </p:sldMasterIdLst>
  <p:notesMasterIdLst>
    <p:notesMasterId r:id="rId4"/>
  </p:notesMasterIdLst>
  <p:sldIdLst>
    <p:sldId id="504" r:id="rId5"/>
    <p:sldId id="505" r:id="rId6"/>
    <p:sldId id="508" r:id="rId7"/>
    <p:sldId id="509" r:id="rId8"/>
    <p:sldId id="510" r:id="rId9"/>
    <p:sldId id="511" r:id="rId10"/>
    <p:sldId id="512" r:id="rId11"/>
    <p:sldId id="513" r:id="rId12"/>
    <p:sldId id="515" r:id="rId13"/>
    <p:sldId id="517" r:id="rId14"/>
    <p:sldId id="514" r:id="rId15"/>
    <p:sldId id="516" r:id="rId16"/>
    <p:sldId id="518" r:id="rId17"/>
    <p:sldId id="520" r:id="rId18"/>
    <p:sldId id="519" r:id="rId19"/>
    <p:sldId id="521" r:id="rId20"/>
    <p:sldId id="522" r:id="rId21"/>
    <p:sldId id="523" r:id="rId22"/>
    <p:sldId id="524" r:id="rId23"/>
    <p:sldId id="526" r:id="rId24"/>
    <p:sldId id="507" r:id="rId25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6">
          <p15:clr>
            <a:srgbClr val="A4A3A4"/>
          </p15:clr>
        </p15:guide>
        <p15:guide id="2" pos="279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3" autoAdjust="0"/>
    <p:restoredTop sz="95515" autoAdjust="0"/>
  </p:normalViewPr>
  <p:slideViewPr>
    <p:cSldViewPr>
      <p:cViewPr varScale="1">
        <p:scale>
          <a:sx n="77" d="100"/>
          <a:sy n="77" d="100"/>
        </p:scale>
        <p:origin x="300" y="-60"/>
      </p:cViewPr>
      <p:guideLst>
        <p:guide orient="horz" pos="1706"/>
        <p:guide pos="279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tags" Target="tags/tag7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Master" Target="slideMasters/slideMaster3.xml" /><Relationship Id="rId30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4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Rectangle 2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363" name="Rectangle 3"/>
          <p:cNvSpPr>
            <a:spLocks noGrp="1" noChangeArrowheads="1"/>
          </p:cNvSpPr>
          <p:nvPr>
            <p:ph type="body" sz="quarter" idx="6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E04C544-8881-4370-979E-D5451FB64F7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9207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157B9-FAE4-4D7E-98DB-217F8B54A3E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4.png" /><Relationship Id="rId3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477441"/>
            <a:ext cx="896938" cy="464344"/>
          </a:xfrm>
          <a:custGeom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grpSp>
        <p:nvGrpSpPr>
          <p:cNvPr id="5" name="组合 16"/>
          <p:cNvGrpSpPr/>
          <p:nvPr/>
        </p:nvGrpSpPr>
        <p:grpSpPr>
          <a:xfrm>
            <a:off x="581025" y="2465785"/>
            <a:ext cx="1171575" cy="201215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9" name="组合 17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3665935"/>
            <a:ext cx="9144000" cy="1477565"/>
          </a:xfrm>
          <a:custGeom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4065985"/>
            <a:ext cx="9144000" cy="1077515"/>
          </a:xfrm>
          <a:custGeom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4292203"/>
            <a:ext cx="9144000" cy="851297"/>
          </a:xfrm>
          <a:custGeom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1898426"/>
            <a:ext cx="531013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2660215"/>
            <a:ext cx="5310130" cy="318549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09CBE-941A-42C2-9473-450CF184EE62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44908273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4512BB6-BC29-4A8E-8DBB-33B39A825B3F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49038908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477441"/>
            <a:ext cx="896938" cy="464344"/>
          </a:xfrm>
          <a:custGeom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grpSp>
        <p:nvGrpSpPr>
          <p:cNvPr id="5" name="组合 16"/>
          <p:cNvGrpSpPr/>
          <p:nvPr/>
        </p:nvGrpSpPr>
        <p:grpSpPr>
          <a:xfrm>
            <a:off x="581025" y="2465785"/>
            <a:ext cx="1171575" cy="201215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9" name="组合 17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3665935"/>
            <a:ext cx="9144000" cy="1477565"/>
          </a:xfrm>
          <a:custGeom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4065985"/>
            <a:ext cx="9144000" cy="1077515"/>
          </a:xfrm>
          <a:custGeom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4292203"/>
            <a:ext cx="9144000" cy="851297"/>
          </a:xfrm>
          <a:custGeom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1898426"/>
            <a:ext cx="531013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2660215"/>
            <a:ext cx="5310130" cy="318549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D55232-FE6C-4701-ADFA-4A8BF5CCD46C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56049149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3EC41A-87D1-4D1F-9854-97B6F7105FB0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94659769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3213100" y="2575322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/>
          <p:nvPr/>
        </p:nvGrpSpPr>
        <p:grpSpPr>
          <a:xfrm>
            <a:off x="581025" y="2465785"/>
            <a:ext cx="1171575" cy="201215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9" name="组合 14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3662362"/>
            <a:ext cx="9144000" cy="1481138"/>
          </a:xfrm>
          <a:custGeom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4060032"/>
            <a:ext cx="9144000" cy="1083469"/>
          </a:xfrm>
          <a:custGeom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4293394"/>
            <a:ext cx="9144000" cy="850106"/>
          </a:xfrm>
          <a:custGeom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6" y="545307"/>
            <a:ext cx="887413" cy="459581"/>
          </a:xfrm>
          <a:custGeom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7" y="1993881"/>
            <a:ext cx="4136159" cy="567848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7" y="2589590"/>
            <a:ext cx="4136159" cy="31854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4797C8-CDEF-4017-8CEC-9CD64281DFF4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26340990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0A33DA-34A5-4B92-B422-E81BD3FFA25B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76874876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273845"/>
            <a:ext cx="5814218" cy="994172"/>
          </a:xfrm>
        </p:spPr>
        <p:txBody>
          <a:bodyPr>
            <a:normAutofit/>
          </a:bodyPr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308721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961707"/>
            <a:ext cx="3887391" cy="2680541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81E19-8E27-4106-9505-50E31AC62019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47632299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5"/>
          <p:cNvGrpSpPr/>
          <p:nvPr/>
        </p:nvGrpSpPr>
        <p:grpSpPr>
          <a:xfrm>
            <a:off x="1143001" y="2465785"/>
            <a:ext cx="1173163" cy="201215"/>
            <a:chOff x="580290" y="3288314"/>
            <a:chExt cx="1172059" cy="267237"/>
          </a:xfrm>
        </p:grpSpPr>
        <p:sp>
          <p:nvSpPr>
            <p:cNvPr id="5" name="椭圆 4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8" name="组合 9"/>
          <p:cNvGrpSpPr/>
          <p:nvPr/>
        </p:nvGrpSpPr>
        <p:grpSpPr>
          <a:xfrm flipH="1">
            <a:off x="6815139" y="2471738"/>
            <a:ext cx="1171575" cy="200025"/>
            <a:chOff x="580290" y="3288314"/>
            <a:chExt cx="1172059" cy="267237"/>
          </a:xfrm>
        </p:grpSpPr>
        <p:sp>
          <p:nvSpPr>
            <p:cNvPr id="9" name="椭圆 8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3665935"/>
            <a:ext cx="9144000" cy="1477565"/>
          </a:xfrm>
          <a:custGeom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4065985"/>
            <a:ext cx="9144000" cy="1077515"/>
          </a:xfrm>
          <a:custGeom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4292203"/>
            <a:ext cx="9144000" cy="851297"/>
          </a:xfrm>
          <a:custGeom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5" name="任意多边形 14"/>
          <p:cNvSpPr/>
          <p:nvPr/>
        </p:nvSpPr>
        <p:spPr>
          <a:xfrm rot="20700000" flipH="1">
            <a:off x="4124325" y="1266825"/>
            <a:ext cx="895350" cy="464344"/>
          </a:xfrm>
          <a:custGeom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1943670"/>
            <a:ext cx="377190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2708196"/>
            <a:ext cx="3771900" cy="3462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9BB71D87-FFF7-41BB-990D-50B19F0A89DF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79740366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A476C-1457-4444-9576-DE5449F87D50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7312085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533400"/>
            <a:ext cx="3196800" cy="120015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550069"/>
            <a:ext cx="4627800" cy="40527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1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33550"/>
            <a:ext cx="3196800" cy="28586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859B5E-D3E3-4961-9B18-A4FEF7250DA6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84687462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4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6659969" cy="4358879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00BB3-79F4-4FA3-B5F3-0CE0831937D9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22117657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EC076C-3892-4B1B-B1AF-EA942186D047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32272536"/>
      </p:ext>
    </p:extLst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1FF3574-6646-45C8-B796-BAC883E328D1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93030990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546" y="-398580"/>
            <a:ext cx="9883098" cy="6156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911020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946160630"/>
      </p:ext>
    </p:extLst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6">
            <a:extLst>
              <a:ext uri="{FF2B5EF4-FFF2-40B4-BE49-F238E27FC236}">
                <a16:creationId xmlns:a16="http://schemas.microsoft.com/office/drawing/2014/main" id="{EFDBA3EE-4DE7-4A23-8D70-77D22526B4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9766" y="5954"/>
            <a:ext cx="9222582" cy="5131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C7F0536-F65D-43FD-95A5-99EE8F58C3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53"/>
            <a:ext cx="2573778" cy="62158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C2C42A0-4485-44C8-98AA-C8EDDA61C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2" y="30992"/>
            <a:ext cx="157162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00474"/>
      </p:ext>
    </p:extLst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476C-1457-4444-9576-DE5449F87D50}" type="slidenum">
              <a:rPr lang="zh-CN" altLang="zh-CN" smtClean="0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08789753"/>
      </p:ext>
    </p:extLst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546" y="-398580"/>
            <a:ext cx="9883098" cy="615698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F970EED-B78B-40DD-A451-151C3E9514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08" y="87474"/>
            <a:ext cx="157162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04764"/>
      </p:ext>
    </p:extLst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546" y="-398580"/>
            <a:ext cx="9883098" cy="6156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911020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3213100" y="2575322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/>
          <p:nvPr/>
        </p:nvGrpSpPr>
        <p:grpSpPr>
          <a:xfrm>
            <a:off x="581025" y="2465785"/>
            <a:ext cx="1171575" cy="201215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9" name="组合 14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3662362"/>
            <a:ext cx="9144000" cy="1481138"/>
          </a:xfrm>
          <a:custGeom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4060032"/>
            <a:ext cx="9144000" cy="1083469"/>
          </a:xfrm>
          <a:custGeom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4293394"/>
            <a:ext cx="9144000" cy="850106"/>
          </a:xfrm>
          <a:custGeom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6" y="545307"/>
            <a:ext cx="887413" cy="459581"/>
          </a:xfrm>
          <a:custGeom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7" y="1993881"/>
            <a:ext cx="4136159" cy="567848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7" y="2589590"/>
            <a:ext cx="4136159" cy="31854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6015FF-802E-4229-9BA5-41D55859C313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63089359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59D70-D124-42D1-AE9D-D37721E03B80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35611855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273845"/>
            <a:ext cx="5814218" cy="994172"/>
          </a:xfrm>
        </p:spPr>
        <p:txBody>
          <a:bodyPr>
            <a:normAutofit/>
          </a:bodyPr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308721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961707"/>
            <a:ext cx="3887391" cy="2680541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0BFC0F-61B8-4A5E-AF43-0679AAF02C7A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28364296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5"/>
          <p:cNvGrpSpPr/>
          <p:nvPr/>
        </p:nvGrpSpPr>
        <p:grpSpPr>
          <a:xfrm>
            <a:off x="1143001" y="2465785"/>
            <a:ext cx="1173163" cy="201215"/>
            <a:chOff x="580290" y="3288314"/>
            <a:chExt cx="1172059" cy="267237"/>
          </a:xfrm>
        </p:grpSpPr>
        <p:sp>
          <p:nvSpPr>
            <p:cNvPr id="5" name="椭圆 4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8" name="组合 9"/>
          <p:cNvGrpSpPr/>
          <p:nvPr/>
        </p:nvGrpSpPr>
        <p:grpSpPr>
          <a:xfrm flipH="1">
            <a:off x="6815139" y="2471738"/>
            <a:ext cx="1171575" cy="200025"/>
            <a:chOff x="580290" y="3288314"/>
            <a:chExt cx="1172059" cy="267237"/>
          </a:xfrm>
        </p:grpSpPr>
        <p:sp>
          <p:nvSpPr>
            <p:cNvPr id="9" name="椭圆 8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3665935"/>
            <a:ext cx="9144000" cy="1477565"/>
          </a:xfrm>
          <a:custGeom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4065985"/>
            <a:ext cx="9144000" cy="1077515"/>
          </a:xfrm>
          <a:custGeom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4292203"/>
            <a:ext cx="9144000" cy="851297"/>
          </a:xfrm>
          <a:custGeom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5" name="任意多边形 14"/>
          <p:cNvSpPr/>
          <p:nvPr/>
        </p:nvSpPr>
        <p:spPr>
          <a:xfrm rot="20700000" flipH="1">
            <a:off x="4124325" y="1266825"/>
            <a:ext cx="895350" cy="464344"/>
          </a:xfrm>
          <a:custGeom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1943670"/>
            <a:ext cx="377190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2708196"/>
            <a:ext cx="3771900" cy="3462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3A47978-250D-4643-BE7A-951DD86ABBF3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63551831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78B19A-B0B6-4BA4-A08D-E174008B0B62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50720706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533400"/>
            <a:ext cx="3196800" cy="120015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550069"/>
            <a:ext cx="4627800" cy="40527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1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33550"/>
            <a:ext cx="3196800" cy="28586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ED9E65-4592-4AF4-B232-C1B2605692F6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18220247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4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6659969" cy="4358879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F1FA2-DD4F-40DE-AC0E-03AD0B505FA8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82687063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ags" Target="../tags/tag1.xml" /><Relationship Id="rId12" Type="http://schemas.openxmlformats.org/officeDocument/2006/relationships/tags" Target="../tags/tag2.xml" /><Relationship Id="rId13" Type="http://schemas.openxmlformats.org/officeDocument/2006/relationships/tags" Target="../tags/tag3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10" Type="http://schemas.openxmlformats.org/officeDocument/2006/relationships/slideLayout" Target="../slideLayouts/slideLayout20.xml" /><Relationship Id="rId11" Type="http://schemas.openxmlformats.org/officeDocument/2006/relationships/slideLayout" Target="../slideLayouts/slideLayout21.xml" /><Relationship Id="rId12" Type="http://schemas.openxmlformats.org/officeDocument/2006/relationships/tags" Target="../tags/tag4.xml" /><Relationship Id="rId13" Type="http://schemas.openxmlformats.org/officeDocument/2006/relationships/tags" Target="../tags/tag5.xml" /><Relationship Id="rId14" Type="http://schemas.openxmlformats.org/officeDocument/2006/relationships/tags" Target="../tags/tag6.xml" /><Relationship Id="rId15" Type="http://schemas.openxmlformats.org/officeDocument/2006/relationships/theme" Target="../theme/theme2.xml" /><Relationship Id="rId2" Type="http://schemas.openxmlformats.org/officeDocument/2006/relationships/slideLayout" Target="../slideLayouts/slideLayout12.xml" /><Relationship Id="rId3" Type="http://schemas.openxmlformats.org/officeDocument/2006/relationships/slideLayout" Target="../slideLayouts/slideLayout13.xml" /><Relationship Id="rId4" Type="http://schemas.openxmlformats.org/officeDocument/2006/relationships/slideLayout" Target="../slideLayouts/slideLayout14.xml" /><Relationship Id="rId5" Type="http://schemas.openxmlformats.org/officeDocument/2006/relationships/slideLayout" Target="../slideLayouts/slideLayout15.xml" /><Relationship Id="rId6" Type="http://schemas.openxmlformats.org/officeDocument/2006/relationships/slideLayout" Target="../slideLayouts/slideLayout16.xml" /><Relationship Id="rId7" Type="http://schemas.openxmlformats.org/officeDocument/2006/relationships/slideLayout" Target="../slideLayouts/slideLayout17.xml" /><Relationship Id="rId8" Type="http://schemas.openxmlformats.org/officeDocument/2006/relationships/slideLayout" Target="../slideLayouts/slideLayout18.xml" /><Relationship Id="rId9" Type="http://schemas.openxmlformats.org/officeDocument/2006/relationships/slideLayout" Target="../slideLayouts/slideLayout19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slideLayout" Target="../slideLayouts/slideLayout23.xml" /><Relationship Id="rId3" Type="http://schemas.openxmlformats.org/officeDocument/2006/relationships/slideLayout" Target="../slideLayouts/slideLayout24.xml" /><Relationship Id="rId4" Type="http://schemas.openxmlformats.org/officeDocument/2006/relationships/slideLayout" Target="../slideLayouts/slideLayout25.xml" /><Relationship Id="rId5" Type="http://schemas.openxmlformats.org/officeDocument/2006/relationships/slideLayout" Target="../slideLayouts/slideLayout26.xml" /><Relationship Id="rId6" Type="http://schemas.openxmlformats.org/officeDocument/2006/relationships/theme" Target="../theme/theme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6" name="组合 14"/>
          <p:cNvGrpSpPr/>
          <p:nvPr/>
        </p:nvGrpSpPr>
        <p:grpSpPr>
          <a:xfrm>
            <a:off x="581026" y="689373"/>
            <a:ext cx="1031875" cy="201215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1030" name="组合 15"/>
          <p:cNvGrpSpPr/>
          <p:nvPr/>
        </p:nvGrpSpPr>
        <p:grpSpPr>
          <a:xfrm flipH="1">
            <a:off x="7562851" y="689373"/>
            <a:ext cx="1031875" cy="201215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sp>
        <p:nvSpPr>
          <p:cNvPr id="1034" name="标题占位符 1"/>
          <p:cNvSpPr>
            <a:spLocks noGrp="1" noChangeArrowheads="1"/>
          </p:cNvSpPr>
          <p:nvPr>
            <p:ph type="title" idx="4294967295"/>
            <p:custDataLst>
              <p:tags r:id="rId11"/>
            </p:custDataLst>
          </p:nvPr>
        </p:nvSpPr>
        <p:spPr bwMode="auto">
          <a:xfrm>
            <a:off x="1663700" y="273844"/>
            <a:ext cx="58166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35" name="文本占位符 2"/>
          <p:cNvSpPr>
            <a:spLocks noGrp="1" noChangeArrowheads="1"/>
          </p:cNvSpPr>
          <p:nvPr>
            <p:ph type="body" idx="5"/>
            <p:custDataLst>
              <p:tags r:id="rId12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lnSpc>
                <a:spcPct val="120000"/>
              </a:lnSpc>
              <a:defRPr sz="1200">
                <a:solidFill>
                  <a:srgbClr val="7F7F7F"/>
                </a:solidFill>
              </a:defRPr>
            </a:lvl1pPr>
          </a:lstStyle>
          <a:p>
            <a:fld id="{20C93600-DBFF-486C-931F-7866F344AE81}" type="slidenum">
              <a:rPr lang="zh-CN" altLang="zh-CN"/>
              <a:t>‹#›</a:t>
            </a:fld>
            <a:endParaRPr lang="zh-CN" altLang="zh-CN"/>
          </a:p>
        </p:txBody>
      </p:sp>
      <p:sp>
        <p:nvSpPr>
          <p:cNvPr id="20" name="KSO_TEMPLATE" hidden="1"/>
          <p:cNvSpPr/>
          <p:nvPr>
            <p:custDataLst>
              <p:tags r:id="rId13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08" r:id="rId2"/>
    <p:sldLayoutId id="2147483714" r:id="rId3"/>
    <p:sldLayoutId id="2147483707" r:id="rId4"/>
    <p:sldLayoutId id="2147483706" r:id="rId5"/>
    <p:sldLayoutId id="2147483715" r:id="rId6"/>
    <p:sldLayoutId id="2147483705" r:id="rId7"/>
    <p:sldLayoutId id="2147483716" r:id="rId8"/>
    <p:sldLayoutId id="2147483717" r:id="rId9"/>
    <p:sldLayoutId id="2147483718" r:id="rId10"/>
  </p:sldLayoutIdLst>
  <p:transition/>
  <p:timing/>
  <p:txStyles>
    <p:titleStyle>
      <a:lvl1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fontAlgn="base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组合 14"/>
          <p:cNvGrpSpPr/>
          <p:nvPr/>
        </p:nvGrpSpPr>
        <p:grpSpPr>
          <a:xfrm>
            <a:off x="581026" y="689373"/>
            <a:ext cx="1031875" cy="201215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2054" name="组合 15"/>
          <p:cNvGrpSpPr/>
          <p:nvPr/>
        </p:nvGrpSpPr>
        <p:grpSpPr>
          <a:xfrm flipH="1">
            <a:off x="7562851" y="689373"/>
            <a:ext cx="1031875" cy="201215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sp>
        <p:nvSpPr>
          <p:cNvPr id="2058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1663700" y="273844"/>
            <a:ext cx="58166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9" name="文本占位符 2"/>
          <p:cNvSpPr>
            <a:spLocks noGrp="1" noChangeArrowheads="1"/>
          </p:cNvSpPr>
          <p:nvPr>
            <p:ph type="body" idx="5"/>
            <p:custDataLst>
              <p:tags r:id="rId13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lnSpc>
                <a:spcPct val="120000"/>
              </a:lnSpc>
              <a:defRPr sz="1200">
                <a:solidFill>
                  <a:srgbClr val="7F7F7F"/>
                </a:solidFill>
              </a:defRPr>
            </a:lvl1pPr>
          </a:lstStyle>
          <a:p>
            <a:fld id="{3E2FCB45-B216-47F1-8198-A6B68EAA25DE}" type="slidenum">
              <a:rPr lang="zh-CN" altLang="zh-CN"/>
              <a:t>‹#›</a:t>
            </a:fld>
            <a:endParaRPr lang="zh-CN" altLang="zh-CN"/>
          </a:p>
        </p:txBody>
      </p:sp>
      <p:sp>
        <p:nvSpPr>
          <p:cNvPr id="20" name="KSO_TEMPLATE" hidden="1"/>
          <p:cNvSpPr/>
          <p:nvPr>
            <p:custDataLst>
              <p:tags r:id="rId1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12" r:id="rId2"/>
    <p:sldLayoutId id="2147483720" r:id="rId3"/>
    <p:sldLayoutId id="2147483711" r:id="rId4"/>
    <p:sldLayoutId id="2147483710" r:id="rId5"/>
    <p:sldLayoutId id="2147483721" r:id="rId6"/>
    <p:sldLayoutId id="2147483709" r:id="rId7"/>
    <p:sldLayoutId id="2147483722" r:id="rId8"/>
    <p:sldLayoutId id="2147483723" r:id="rId9"/>
    <p:sldLayoutId id="2147483724" r:id="rId10"/>
    <p:sldLayoutId id="2147483725" r:id="rId11"/>
  </p:sldLayoutIdLst>
  <p:transition/>
  <p:timing/>
  <p:txStyles>
    <p:titleStyle>
      <a:lvl1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fontAlgn="base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FFDFD61E-EE53-484C-B137-063D98AD59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C5F70092-634B-4BEF-B913-39177B66FD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C62D54-0BB6-4072-8DF6-89DE776131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8E5509-24C9-4E55-B5AA-7B0A3EA950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1A152F-27B1-4A25-BFE1-80CFD20334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20C93600-DBFF-486C-931F-7866F344AE81}" type="slidenum">
              <a:rPr lang="zh-CN" altLang="zh-CN" smtClean="0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0599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0" r:id="rId5"/>
  </p:sldLayoutIdLst>
  <p:transition/>
  <p:timing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342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0287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171450" indent="-171450" algn="l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25.png" /><Relationship Id="rId3" Type="http://schemas.openxmlformats.org/officeDocument/2006/relationships/image" Target="../media/image26.png" /><Relationship Id="rId4" Type="http://schemas.openxmlformats.org/officeDocument/2006/relationships/image" Target="../media/image27.gif" /><Relationship Id="rId5" Type="http://schemas.openxmlformats.org/officeDocument/2006/relationships/image" Target="../media/image28.gif" /><Relationship Id="rId6" Type="http://schemas.openxmlformats.org/officeDocument/2006/relationships/image" Target="../media/image29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30.png" /><Relationship Id="rId3" Type="http://schemas.openxmlformats.org/officeDocument/2006/relationships/image" Target="../media/image3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25.png" /><Relationship Id="rId3" Type="http://schemas.openxmlformats.org/officeDocument/2006/relationships/image" Target="../media/image2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32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33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34.emf" /><Relationship Id="rId4" Type="http://schemas.openxmlformats.org/officeDocument/2006/relationships/vmlDrawing" Target="../drawings/vmlDrawing1.v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audio" Target="../media/audio33.wav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png" /><Relationship Id="rId4" Type="http://schemas.microsoft.com/office/2007/relationships/hdphoto" Target="../media/image6.wdp" /><Relationship Id="rId5" Type="http://schemas.microsoft.com/office/2007/relationships/hdphoto" Target="../media/image7.wdp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3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8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image" Target="../media/image18.wmf" /><Relationship Id="rId11" Type="http://schemas.openxmlformats.org/officeDocument/2006/relationships/image" Target="../media/image19.wmf" /><Relationship Id="rId12" Type="http://schemas.openxmlformats.org/officeDocument/2006/relationships/image" Target="../media/image20.wmf" /><Relationship Id="rId13" Type="http://schemas.openxmlformats.org/officeDocument/2006/relationships/image" Target="../media/image21.wmf" /><Relationship Id="rId14" Type="http://schemas.openxmlformats.org/officeDocument/2006/relationships/image" Target="../media/image22.gif" /><Relationship Id="rId15" Type="http://schemas.openxmlformats.org/officeDocument/2006/relationships/image" Target="../media/image23.wmf" /><Relationship Id="rId16" Type="http://schemas.openxmlformats.org/officeDocument/2006/relationships/image" Target="../media/image24.wmf" /><Relationship Id="rId17" Type="http://schemas.openxmlformats.org/officeDocument/2006/relationships/audio" Target="../media/audio11.wav" /><Relationship Id="rId18" Type="http://schemas.openxmlformats.org/officeDocument/2006/relationships/audio" Target="../media/audio22.wav" /><Relationship Id="rId2" Type="http://schemas.openxmlformats.org/officeDocument/2006/relationships/image" Target="../media/image10.wmf" /><Relationship Id="rId3" Type="http://schemas.openxmlformats.org/officeDocument/2006/relationships/image" Target="../media/image11.wmf" /><Relationship Id="rId4" Type="http://schemas.openxmlformats.org/officeDocument/2006/relationships/image" Target="../media/image12.wmf" /><Relationship Id="rId5" Type="http://schemas.openxmlformats.org/officeDocument/2006/relationships/image" Target="../media/image13.wmf" /><Relationship Id="rId6" Type="http://schemas.openxmlformats.org/officeDocument/2006/relationships/image" Target="../media/image14.wmf" /><Relationship Id="rId7" Type="http://schemas.openxmlformats.org/officeDocument/2006/relationships/image" Target="../media/image15.wmf" /><Relationship Id="rId8" Type="http://schemas.openxmlformats.org/officeDocument/2006/relationships/image" Target="../media/image16.wmf" /><Relationship Id="rId9" Type="http://schemas.openxmlformats.org/officeDocument/2006/relationships/image" Target="../media/image17.wmf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椭圆 22"/>
          <p:cNvSpPr/>
          <p:nvPr/>
        </p:nvSpPr>
        <p:spPr>
          <a:xfrm>
            <a:off x="-167183" y="1641562"/>
            <a:ext cx="32400" cy="3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265481" y="1886165"/>
            <a:ext cx="32400" cy="3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198806" y="1988558"/>
            <a:ext cx="32400" cy="3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-210052" y="1366523"/>
            <a:ext cx="32400" cy="3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-367214" y="1559405"/>
            <a:ext cx="32400" cy="3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-263099" y="2231446"/>
            <a:ext cx="32400" cy="3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-358349" y="2000465"/>
            <a:ext cx="32400" cy="3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305962" y="2148102"/>
            <a:ext cx="32400" cy="3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-167183" y="1641562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-386924" y="2350083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277387" y="1359908"/>
            <a:ext cx="32400" cy="3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-263630" y="1410469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-450558" y="1990411"/>
            <a:ext cx="94500" cy="94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225595" y="2392181"/>
            <a:ext cx="32400" cy="3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83328" y="1880807"/>
            <a:ext cx="32400" cy="324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266671" y="2249901"/>
            <a:ext cx="32400" cy="3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25755" y="1592104"/>
            <a:ext cx="8577263" cy="11772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7200" b="1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有序数对</a:t>
            </a:r>
          </a:p>
        </p:txBody>
      </p:sp>
    </p:spTree>
    <p:extLst>
      <p:ext uri="{BB962C8B-B14F-4D97-AF65-F5344CB8AC3E}">
        <p14:creationId xmlns:p14="http://schemas.microsoft.com/office/powerpoint/2010/main" val="15525348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3" name="Group 29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1850"/>
              </p:ext>
            </p:extLst>
          </p:nvPr>
        </p:nvGraphicFramePr>
        <p:xfrm>
          <a:off x="644525" y="1201365"/>
          <a:ext cx="5411788" cy="3582590"/>
        </p:xfrm>
        <a:graphic>
          <a:graphicData uri="http://schemas.openxmlformats.org/drawingml/2006/table">
            <a:tbl>
              <a:tblPr/>
              <a:tblGrid>
                <a:gridCol w="360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3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16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03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03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1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988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6036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6195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877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1312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8258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24460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60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797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56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60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837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60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60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60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60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1707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460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671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460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anose="02010609060101010101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4" name="Text Box 244"/>
          <p:cNvSpPr txBox="1">
            <a:spLocks noChangeArrowheads="1"/>
          </p:cNvSpPr>
          <p:nvPr/>
        </p:nvSpPr>
        <p:spPr bwMode="auto">
          <a:xfrm>
            <a:off x="187326" y="4630365"/>
            <a:ext cx="61411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      0       1       2      3     4      5      6      7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    </a:t>
            </a:r>
            <a:r>
              <a:rPr lang="en-US" altLang="zh-CN" sz="1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8       9     10    11     12    13   14     15</a:t>
            </a:r>
          </a:p>
        </p:txBody>
      </p:sp>
      <p:sp>
        <p:nvSpPr>
          <p:cNvPr id="45" name="Text Box 245"/>
          <p:cNvSpPr txBox="1">
            <a:spLocks noChangeArrowheads="1"/>
          </p:cNvSpPr>
          <p:nvPr/>
        </p:nvSpPr>
        <p:spPr bwMode="auto">
          <a:xfrm>
            <a:off x="358846" y="1276697"/>
            <a:ext cx="353943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1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13    12   11    10     9     8     7     6      5     4      3      2      1</a:t>
            </a:r>
          </a:p>
        </p:txBody>
      </p:sp>
      <p:pic>
        <p:nvPicPr>
          <p:cNvPr id="46" name="Picture 247" descr="BD14583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9925" y="4116014"/>
            <a:ext cx="2286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48" descr="BD14583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3525" y="4116014"/>
            <a:ext cx="2286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49" descr="BD14583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6725" y="2058614"/>
            <a:ext cx="2286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250" descr="BD14583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25925" y="3430214"/>
            <a:ext cx="76200" cy="5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251" descr="BD14583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8925" y="2801564"/>
            <a:ext cx="2286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252" descr="BD14583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54525" y="2801564"/>
            <a:ext cx="2286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255" descr="BD14583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7925" y="4401764"/>
            <a:ext cx="2286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Text Box 258"/>
          <p:cNvSpPr txBox="1">
            <a:spLocks noChangeArrowheads="1"/>
          </p:cNvSpPr>
          <p:nvPr/>
        </p:nvSpPr>
        <p:spPr bwMode="auto">
          <a:xfrm>
            <a:off x="899592" y="4208770"/>
            <a:ext cx="444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itchFamily="18" charset="0"/>
                <a:ea typeface="黑体" pitchFamily="49" charset="-122"/>
              </a:rPr>
              <a:t>A</a:t>
            </a:r>
          </a:p>
        </p:txBody>
      </p:sp>
      <p:sp>
        <p:nvSpPr>
          <p:cNvPr id="54" name="Text Box 259"/>
          <p:cNvSpPr txBox="1">
            <a:spLocks noChangeArrowheads="1"/>
          </p:cNvSpPr>
          <p:nvPr/>
        </p:nvSpPr>
        <p:spPr bwMode="auto">
          <a:xfrm>
            <a:off x="2930526" y="1702554"/>
            <a:ext cx="444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itchFamily="18" charset="0"/>
                <a:ea typeface="黑体" pitchFamily="49" charset="-122"/>
              </a:rPr>
              <a:t>C</a:t>
            </a:r>
          </a:p>
        </p:txBody>
      </p:sp>
      <p:sp>
        <p:nvSpPr>
          <p:cNvPr id="55" name="Text Box 260"/>
          <p:cNvSpPr txBox="1">
            <a:spLocks noChangeArrowheads="1"/>
          </p:cNvSpPr>
          <p:nvPr/>
        </p:nvSpPr>
        <p:spPr bwMode="auto">
          <a:xfrm>
            <a:off x="1259632" y="2636004"/>
            <a:ext cx="444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itchFamily="18" charset="0"/>
                <a:ea typeface="黑体" pitchFamily="49" charset="-122"/>
              </a:rPr>
              <a:t>D</a:t>
            </a:r>
          </a:p>
        </p:txBody>
      </p:sp>
      <p:sp>
        <p:nvSpPr>
          <p:cNvPr id="56" name="Text Box 261"/>
          <p:cNvSpPr txBox="1">
            <a:spLocks noChangeArrowheads="1"/>
          </p:cNvSpPr>
          <p:nvPr/>
        </p:nvSpPr>
        <p:spPr bwMode="auto">
          <a:xfrm>
            <a:off x="1711326" y="3939902"/>
            <a:ext cx="4235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itchFamily="18" charset="0"/>
                <a:ea typeface="黑体" pitchFamily="49" charset="-122"/>
              </a:rPr>
              <a:t>E</a:t>
            </a:r>
          </a:p>
        </p:txBody>
      </p:sp>
      <p:sp>
        <p:nvSpPr>
          <p:cNvPr id="57" name="Text Box 262"/>
          <p:cNvSpPr txBox="1">
            <a:spLocks noChangeArrowheads="1"/>
          </p:cNvSpPr>
          <p:nvPr/>
        </p:nvSpPr>
        <p:spPr bwMode="auto">
          <a:xfrm>
            <a:off x="4225925" y="3939902"/>
            <a:ext cx="4042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itchFamily="18" charset="0"/>
                <a:ea typeface="黑体" pitchFamily="49" charset="-122"/>
              </a:rPr>
              <a:t>F</a:t>
            </a:r>
          </a:p>
        </p:txBody>
      </p:sp>
      <p:sp>
        <p:nvSpPr>
          <p:cNvPr id="58" name="Text Box 263"/>
          <p:cNvSpPr txBox="1">
            <a:spLocks noChangeArrowheads="1"/>
          </p:cNvSpPr>
          <p:nvPr/>
        </p:nvSpPr>
        <p:spPr bwMode="auto">
          <a:xfrm>
            <a:off x="4644008" y="2643758"/>
            <a:ext cx="463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itchFamily="18" charset="0"/>
                <a:ea typeface="黑体" pitchFamily="49" charset="-122"/>
              </a:rPr>
              <a:t>G</a:t>
            </a:r>
          </a:p>
        </p:txBody>
      </p:sp>
      <p:sp>
        <p:nvSpPr>
          <p:cNvPr id="59" name="Rectangle 264"/>
          <p:cNvSpPr>
            <a:spLocks noChangeArrowheads="1"/>
          </p:cNvSpPr>
          <p:nvPr/>
        </p:nvSpPr>
        <p:spPr bwMode="auto">
          <a:xfrm>
            <a:off x="3295650" y="2458664"/>
            <a:ext cx="1847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itchFamily="18" charset="0"/>
              <a:ea typeface="黑体" panose="02010609060101010101" pitchFamily="49" charset="-122"/>
            </a:endParaRPr>
          </a:p>
        </p:txBody>
      </p:sp>
      <p:sp>
        <p:nvSpPr>
          <p:cNvPr id="60" name="Line 265"/>
          <p:cNvSpPr>
            <a:spLocks noChangeShapeType="1"/>
          </p:cNvSpPr>
          <p:nvPr/>
        </p:nvSpPr>
        <p:spPr bwMode="auto">
          <a:xfrm>
            <a:off x="1787525" y="2915864"/>
            <a:ext cx="990600" cy="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" name="Line 266"/>
          <p:cNvSpPr>
            <a:spLocks noChangeShapeType="1"/>
          </p:cNvSpPr>
          <p:nvPr/>
        </p:nvSpPr>
        <p:spPr bwMode="auto">
          <a:xfrm flipV="1">
            <a:off x="2778125" y="2172914"/>
            <a:ext cx="381000" cy="74295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Line 267"/>
          <p:cNvSpPr>
            <a:spLocks noChangeShapeType="1"/>
          </p:cNvSpPr>
          <p:nvPr/>
        </p:nvSpPr>
        <p:spPr bwMode="auto">
          <a:xfrm>
            <a:off x="3159125" y="2172914"/>
            <a:ext cx="381000" cy="74295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Line 268"/>
          <p:cNvSpPr>
            <a:spLocks noChangeShapeType="1"/>
          </p:cNvSpPr>
          <p:nvPr/>
        </p:nvSpPr>
        <p:spPr bwMode="auto">
          <a:xfrm>
            <a:off x="3540125" y="2915864"/>
            <a:ext cx="1066800" cy="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" name="Line 269"/>
          <p:cNvSpPr>
            <a:spLocks noChangeShapeType="1"/>
          </p:cNvSpPr>
          <p:nvPr/>
        </p:nvSpPr>
        <p:spPr bwMode="auto">
          <a:xfrm flipH="1">
            <a:off x="3921125" y="2915864"/>
            <a:ext cx="685800" cy="51435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Line 270"/>
          <p:cNvSpPr>
            <a:spLocks noChangeShapeType="1"/>
          </p:cNvSpPr>
          <p:nvPr/>
        </p:nvSpPr>
        <p:spPr bwMode="auto">
          <a:xfrm>
            <a:off x="3921125" y="3430214"/>
            <a:ext cx="304800" cy="74295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Line 271"/>
          <p:cNvSpPr>
            <a:spLocks noChangeShapeType="1"/>
          </p:cNvSpPr>
          <p:nvPr/>
        </p:nvSpPr>
        <p:spPr bwMode="auto">
          <a:xfrm>
            <a:off x="3159125" y="3658814"/>
            <a:ext cx="1066800" cy="51435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" name="Line 272"/>
          <p:cNvSpPr>
            <a:spLocks noChangeShapeType="1"/>
          </p:cNvSpPr>
          <p:nvPr/>
        </p:nvSpPr>
        <p:spPr bwMode="auto">
          <a:xfrm flipH="1">
            <a:off x="2092325" y="3658814"/>
            <a:ext cx="1066800" cy="51435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" name="Line 273"/>
          <p:cNvSpPr>
            <a:spLocks noChangeShapeType="1"/>
          </p:cNvSpPr>
          <p:nvPr/>
        </p:nvSpPr>
        <p:spPr bwMode="auto">
          <a:xfrm flipV="1">
            <a:off x="2092325" y="3430214"/>
            <a:ext cx="381000" cy="74295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" name="Line 274"/>
          <p:cNvSpPr>
            <a:spLocks noChangeShapeType="1"/>
          </p:cNvSpPr>
          <p:nvPr/>
        </p:nvSpPr>
        <p:spPr bwMode="auto">
          <a:xfrm flipH="1" flipV="1">
            <a:off x="1711325" y="2915864"/>
            <a:ext cx="762000" cy="51435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" name="Picture 255" descr="BD14583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7925" y="4401764"/>
            <a:ext cx="2286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 Box 285"/>
          <p:cNvSpPr txBox="1">
            <a:spLocks noChangeArrowheads="1"/>
          </p:cNvSpPr>
          <p:nvPr/>
        </p:nvSpPr>
        <p:spPr bwMode="auto">
          <a:xfrm>
            <a:off x="7242176" y="3584996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2800">
              <a:solidFill>
                <a:schemeClr val="tx1"/>
              </a:solidFill>
              <a:latin typeface="Times New Roman" pitchFamily="18" charset="0"/>
              <a:ea typeface="黑体" panose="02010609060101010101" pitchFamily="49" charset="-122"/>
            </a:endParaRPr>
          </a:p>
        </p:txBody>
      </p:sp>
      <p:sp>
        <p:nvSpPr>
          <p:cNvPr id="39" name="Text Box 287"/>
          <p:cNvSpPr txBox="1">
            <a:spLocks noChangeArrowheads="1"/>
          </p:cNvSpPr>
          <p:nvPr/>
        </p:nvSpPr>
        <p:spPr bwMode="auto">
          <a:xfrm>
            <a:off x="-36512" y="637059"/>
            <a:ext cx="80168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altLang="zh-CN" sz="26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6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）图中</a:t>
            </a:r>
            <a:r>
              <a:rPr lang="en-US" altLang="zh-CN" sz="26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(6</a:t>
            </a:r>
            <a:r>
              <a:rPr lang="zh-CN" altLang="en-US" sz="26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，</a:t>
            </a:r>
            <a:r>
              <a:rPr lang="en-US" altLang="zh-CN" sz="26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1)</a:t>
            </a:r>
            <a:r>
              <a:rPr lang="zh-CN" altLang="en-US" sz="26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，</a:t>
            </a:r>
            <a:r>
              <a:rPr lang="en-US" altLang="zh-CN" sz="26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(10</a:t>
            </a:r>
            <a:r>
              <a:rPr lang="zh-CN" altLang="en-US" sz="26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，</a:t>
            </a:r>
            <a:r>
              <a:rPr lang="en-US" altLang="zh-CN" sz="26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8)</a:t>
            </a:r>
            <a:r>
              <a:rPr lang="zh-CN" altLang="en-US" sz="26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，位置上分别是什么物体？</a:t>
            </a:r>
          </a:p>
        </p:txBody>
      </p:sp>
      <p:pic>
        <p:nvPicPr>
          <p:cNvPr id="40" name="Picture 273" descr="TZ_0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47951" y="4431530"/>
            <a:ext cx="282575" cy="211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75" descr="SG_0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7300" y="2439614"/>
            <a:ext cx="8382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 Box 275"/>
          <p:cNvSpPr txBox="1">
            <a:spLocks noChangeArrowheads="1"/>
          </p:cNvSpPr>
          <p:nvPr/>
        </p:nvSpPr>
        <p:spPr bwMode="auto">
          <a:xfrm>
            <a:off x="6350720" y="1753010"/>
            <a:ext cx="266223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Times New Roman" pitchFamily="18" charset="0"/>
                <a:ea typeface="黑体" pitchFamily="49" charset="-122"/>
              </a:rPr>
              <a:t>分别表示足球和草莓</a:t>
            </a:r>
          </a:p>
        </p:txBody>
      </p:sp>
      <p:pic>
        <p:nvPicPr>
          <p:cNvPr id="70658" name="Picture 2" descr="http://pic39.nipic.com/20140325/11624852_110107556335_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6"/>
          <a:stretch>
            <a:fillRect/>
          </a:stretch>
        </p:blipFill>
        <p:spPr bwMode="auto">
          <a:xfrm>
            <a:off x="848663" y="3014913"/>
            <a:ext cx="326087" cy="31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矩形 70"/>
          <p:cNvSpPr/>
          <p:nvPr/>
        </p:nvSpPr>
        <p:spPr>
          <a:xfrm>
            <a:off x="3479056" y="-2669"/>
            <a:ext cx="2241633" cy="7001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4100" b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典例解析</a:t>
            </a:r>
          </a:p>
        </p:txBody>
      </p:sp>
    </p:spTree>
    <p:extLst>
      <p:ext uri="{BB962C8B-B14F-4D97-AF65-F5344CB8AC3E}">
        <p14:creationId xmlns:p14="http://schemas.microsoft.com/office/powerpoint/2010/main" val="20515815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 noChangeArrowheads="1"/>
          </p:cNvSpPr>
          <p:nvPr/>
        </p:nvSpPr>
        <p:spPr bwMode="auto">
          <a:xfrm>
            <a:off x="84138" y="555526"/>
            <a:ext cx="89535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30000"/>
              </a:lnSpc>
            </a:pP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从市五十二</a:t>
            </a:r>
            <a:r>
              <a:rPr lang="zh-CN" altLang="zh-CN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中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到碧沙岗的距离大约是</a:t>
            </a:r>
            <a:r>
              <a:rPr lang="en-US" altLang="zh-CN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公里</a:t>
            </a:r>
            <a:r>
              <a:rPr lang="en-US" altLang="zh-CN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你能告诉游客如何在手机上找到打车软件</a:t>
            </a:r>
            <a:r>
              <a:rPr lang="en-US" altLang="zh-CN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“滴滴出行”为游客叫车吗？</a:t>
            </a:r>
          </a:p>
        </p:txBody>
      </p:sp>
      <p:pic>
        <p:nvPicPr>
          <p:cNvPr id="3" name="Picture 2" descr="J:\位置确定\IMG_1124.PNG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0413" y="1645445"/>
            <a:ext cx="2322693" cy="3093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54" t="22562" r="24084" b="15295"/>
          <a:stretch>
            <a:fillRect/>
          </a:stretch>
        </p:blipFill>
        <p:spPr bwMode="auto">
          <a:xfrm>
            <a:off x="4307532" y="1645444"/>
            <a:ext cx="4584948" cy="323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39552" y="4371950"/>
            <a:ext cx="7940675" cy="52322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Comic Sans MS" pitchFamily="66" charset="0"/>
              </a:rPr>
              <a:t>你能举例在生活中用有序数对表示位置的例子吗？</a:t>
            </a:r>
          </a:p>
        </p:txBody>
      </p:sp>
      <p:sp>
        <p:nvSpPr>
          <p:cNvPr id="6" name="矩形 5"/>
          <p:cNvSpPr/>
          <p:nvPr/>
        </p:nvSpPr>
        <p:spPr>
          <a:xfrm>
            <a:off x="3479056" y="-2669"/>
            <a:ext cx="2241633" cy="7001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4100" b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知识精讲</a:t>
            </a:r>
          </a:p>
        </p:txBody>
      </p:sp>
    </p:spTree>
    <p:extLst>
      <p:ext uri="{BB962C8B-B14F-4D97-AF65-F5344CB8AC3E}">
        <p14:creationId xmlns:p14="http://schemas.microsoft.com/office/powerpoint/2010/main" val="30801437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Group 29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476711"/>
              </p:ext>
            </p:extLst>
          </p:nvPr>
        </p:nvGraphicFramePr>
        <p:xfrm>
          <a:off x="644525" y="1201365"/>
          <a:ext cx="5411788" cy="3582590"/>
        </p:xfrm>
        <a:graphic>
          <a:graphicData uri="http://schemas.openxmlformats.org/drawingml/2006/table">
            <a:tbl>
              <a:tblPr/>
              <a:tblGrid>
                <a:gridCol w="360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3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16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03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03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1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988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6036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6195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877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1312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8258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24460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60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797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56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60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837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60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60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60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60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1707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460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671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460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Text Box 244"/>
          <p:cNvSpPr txBox="1">
            <a:spLocks noChangeArrowheads="1"/>
          </p:cNvSpPr>
          <p:nvPr/>
        </p:nvSpPr>
        <p:spPr bwMode="auto">
          <a:xfrm>
            <a:off x="187326" y="4630365"/>
            <a:ext cx="61411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      0       1       2      3     4      5      6      7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    </a:t>
            </a:r>
            <a:r>
              <a:rPr lang="en-US" altLang="zh-CN" sz="1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8       9     10    11     12    13   14     15</a:t>
            </a:r>
          </a:p>
        </p:txBody>
      </p:sp>
      <p:sp>
        <p:nvSpPr>
          <p:cNvPr id="5" name="Text Box 245"/>
          <p:cNvSpPr txBox="1">
            <a:spLocks noChangeArrowheads="1"/>
          </p:cNvSpPr>
          <p:nvPr/>
        </p:nvSpPr>
        <p:spPr bwMode="auto">
          <a:xfrm>
            <a:off x="358846" y="1276697"/>
            <a:ext cx="353943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1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13    12   11    10     9     8     7     6      5     4      3      2      1</a:t>
            </a:r>
          </a:p>
        </p:txBody>
      </p:sp>
      <p:pic>
        <p:nvPicPr>
          <p:cNvPr id="6" name="Picture 247" descr="BD14583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9925" y="4116014"/>
            <a:ext cx="2286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48" descr="BD14583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3525" y="4116014"/>
            <a:ext cx="2286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49" descr="BD14583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6725" y="2058614"/>
            <a:ext cx="2286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50" descr="BD14583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25925" y="3430214"/>
            <a:ext cx="76200" cy="5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51" descr="BD14583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8925" y="2801564"/>
            <a:ext cx="2286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52" descr="BD14583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54525" y="2801564"/>
            <a:ext cx="2286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55" descr="BD14583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7925" y="4401764"/>
            <a:ext cx="2286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258"/>
          <p:cNvSpPr txBox="1">
            <a:spLocks noChangeArrowheads="1"/>
          </p:cNvSpPr>
          <p:nvPr/>
        </p:nvSpPr>
        <p:spPr bwMode="auto">
          <a:xfrm>
            <a:off x="899592" y="4208770"/>
            <a:ext cx="444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itchFamily="18" charset="0"/>
                <a:ea typeface="黑体" pitchFamily="49" charset="-122"/>
              </a:rPr>
              <a:t>A</a:t>
            </a:r>
          </a:p>
        </p:txBody>
      </p:sp>
      <p:sp>
        <p:nvSpPr>
          <p:cNvPr id="16" name="Text Box 259"/>
          <p:cNvSpPr txBox="1">
            <a:spLocks noChangeArrowheads="1"/>
          </p:cNvSpPr>
          <p:nvPr/>
        </p:nvSpPr>
        <p:spPr bwMode="auto">
          <a:xfrm>
            <a:off x="2930526" y="1702554"/>
            <a:ext cx="444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itchFamily="18" charset="0"/>
                <a:ea typeface="黑体" pitchFamily="49" charset="-122"/>
              </a:rPr>
              <a:t>C</a:t>
            </a:r>
          </a:p>
        </p:txBody>
      </p:sp>
      <p:sp>
        <p:nvSpPr>
          <p:cNvPr id="17" name="Text Box 260"/>
          <p:cNvSpPr txBox="1">
            <a:spLocks noChangeArrowheads="1"/>
          </p:cNvSpPr>
          <p:nvPr/>
        </p:nvSpPr>
        <p:spPr bwMode="auto">
          <a:xfrm>
            <a:off x="1259632" y="2636004"/>
            <a:ext cx="444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itchFamily="18" charset="0"/>
                <a:ea typeface="黑体" pitchFamily="49" charset="-122"/>
              </a:rPr>
              <a:t>D</a:t>
            </a:r>
          </a:p>
        </p:txBody>
      </p:sp>
      <p:sp>
        <p:nvSpPr>
          <p:cNvPr id="18" name="Text Box 261"/>
          <p:cNvSpPr txBox="1">
            <a:spLocks noChangeArrowheads="1"/>
          </p:cNvSpPr>
          <p:nvPr/>
        </p:nvSpPr>
        <p:spPr bwMode="auto">
          <a:xfrm>
            <a:off x="1711326" y="3939902"/>
            <a:ext cx="4235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itchFamily="18" charset="0"/>
                <a:ea typeface="黑体" pitchFamily="49" charset="-122"/>
              </a:rPr>
              <a:t>E</a:t>
            </a:r>
          </a:p>
        </p:txBody>
      </p:sp>
      <p:sp>
        <p:nvSpPr>
          <p:cNvPr id="19" name="Text Box 262"/>
          <p:cNvSpPr txBox="1">
            <a:spLocks noChangeArrowheads="1"/>
          </p:cNvSpPr>
          <p:nvPr/>
        </p:nvSpPr>
        <p:spPr bwMode="auto">
          <a:xfrm>
            <a:off x="4225925" y="3939902"/>
            <a:ext cx="4042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itchFamily="18" charset="0"/>
                <a:ea typeface="黑体" pitchFamily="49" charset="-122"/>
              </a:rPr>
              <a:t>F</a:t>
            </a:r>
          </a:p>
        </p:txBody>
      </p:sp>
      <p:sp>
        <p:nvSpPr>
          <p:cNvPr id="20" name="Text Box 263"/>
          <p:cNvSpPr txBox="1">
            <a:spLocks noChangeArrowheads="1"/>
          </p:cNvSpPr>
          <p:nvPr/>
        </p:nvSpPr>
        <p:spPr bwMode="auto">
          <a:xfrm>
            <a:off x="4644008" y="2643758"/>
            <a:ext cx="463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itchFamily="18" charset="0"/>
                <a:ea typeface="黑体" pitchFamily="49" charset="-122"/>
              </a:rPr>
              <a:t>G</a:t>
            </a:r>
          </a:p>
        </p:txBody>
      </p:sp>
      <p:sp>
        <p:nvSpPr>
          <p:cNvPr id="21" name="Rectangle 264"/>
          <p:cNvSpPr>
            <a:spLocks noChangeArrowheads="1"/>
          </p:cNvSpPr>
          <p:nvPr/>
        </p:nvSpPr>
        <p:spPr bwMode="auto">
          <a:xfrm>
            <a:off x="3295650" y="2458664"/>
            <a:ext cx="1847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2" name="Line 265"/>
          <p:cNvSpPr>
            <a:spLocks noChangeShapeType="1"/>
          </p:cNvSpPr>
          <p:nvPr/>
        </p:nvSpPr>
        <p:spPr bwMode="auto">
          <a:xfrm>
            <a:off x="1787525" y="2915864"/>
            <a:ext cx="990600" cy="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266"/>
          <p:cNvSpPr>
            <a:spLocks noChangeShapeType="1"/>
          </p:cNvSpPr>
          <p:nvPr/>
        </p:nvSpPr>
        <p:spPr bwMode="auto">
          <a:xfrm flipV="1">
            <a:off x="2778125" y="2172914"/>
            <a:ext cx="381000" cy="74295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Line 267"/>
          <p:cNvSpPr>
            <a:spLocks noChangeShapeType="1"/>
          </p:cNvSpPr>
          <p:nvPr/>
        </p:nvSpPr>
        <p:spPr bwMode="auto">
          <a:xfrm>
            <a:off x="3159125" y="2172914"/>
            <a:ext cx="381000" cy="74295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Line 268"/>
          <p:cNvSpPr>
            <a:spLocks noChangeShapeType="1"/>
          </p:cNvSpPr>
          <p:nvPr/>
        </p:nvSpPr>
        <p:spPr bwMode="auto">
          <a:xfrm>
            <a:off x="3540125" y="2915864"/>
            <a:ext cx="1066800" cy="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Line 269"/>
          <p:cNvSpPr>
            <a:spLocks noChangeShapeType="1"/>
          </p:cNvSpPr>
          <p:nvPr/>
        </p:nvSpPr>
        <p:spPr bwMode="auto">
          <a:xfrm flipH="1">
            <a:off x="3921125" y="2915864"/>
            <a:ext cx="685800" cy="51435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Line 270"/>
          <p:cNvSpPr>
            <a:spLocks noChangeShapeType="1"/>
          </p:cNvSpPr>
          <p:nvPr/>
        </p:nvSpPr>
        <p:spPr bwMode="auto">
          <a:xfrm>
            <a:off x="3921125" y="3430214"/>
            <a:ext cx="304800" cy="74295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Line 271"/>
          <p:cNvSpPr>
            <a:spLocks noChangeShapeType="1"/>
          </p:cNvSpPr>
          <p:nvPr/>
        </p:nvSpPr>
        <p:spPr bwMode="auto">
          <a:xfrm>
            <a:off x="3159125" y="3658814"/>
            <a:ext cx="1066800" cy="51435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272"/>
          <p:cNvSpPr>
            <a:spLocks noChangeShapeType="1"/>
          </p:cNvSpPr>
          <p:nvPr/>
        </p:nvSpPr>
        <p:spPr bwMode="auto">
          <a:xfrm flipH="1">
            <a:off x="2092325" y="3658814"/>
            <a:ext cx="1066800" cy="51435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273"/>
          <p:cNvSpPr>
            <a:spLocks noChangeShapeType="1"/>
          </p:cNvSpPr>
          <p:nvPr/>
        </p:nvSpPr>
        <p:spPr bwMode="auto">
          <a:xfrm flipV="1">
            <a:off x="2092325" y="3430214"/>
            <a:ext cx="381000" cy="74295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Line 274"/>
          <p:cNvSpPr>
            <a:spLocks noChangeShapeType="1"/>
          </p:cNvSpPr>
          <p:nvPr/>
        </p:nvSpPr>
        <p:spPr bwMode="auto">
          <a:xfrm flipH="1" flipV="1">
            <a:off x="1711325" y="2915864"/>
            <a:ext cx="762000" cy="514350"/>
          </a:xfrm>
          <a:prstGeom prst="line">
            <a:avLst/>
          </a:prstGeom>
          <a:noFill/>
          <a:ln w="9525">
            <a:solidFill>
              <a:srgbClr val="D21A3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Text Box 276"/>
          <p:cNvSpPr txBox="1">
            <a:spLocks noChangeArrowheads="1"/>
          </p:cNvSpPr>
          <p:nvPr/>
        </p:nvSpPr>
        <p:spPr bwMode="auto">
          <a:xfrm>
            <a:off x="179512" y="627534"/>
            <a:ext cx="834395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若</a:t>
            </a:r>
            <a:r>
              <a:rPr lang="en-US" altLang="zh-CN" sz="26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A</a:t>
            </a:r>
            <a:r>
              <a:rPr lang="zh-CN" altLang="en-US" sz="26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altLang="zh-CN" sz="26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2,1</a:t>
            </a:r>
            <a:r>
              <a:rPr lang="zh-CN" altLang="en-US" sz="26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）（</a:t>
            </a:r>
            <a:r>
              <a:rPr lang="en-US" altLang="zh-CN" sz="26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26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）图中五角星五个顶点的位置如何表示？</a:t>
            </a:r>
          </a:p>
        </p:txBody>
      </p:sp>
      <p:sp>
        <p:nvSpPr>
          <p:cNvPr id="34" name="Text Box 275"/>
          <p:cNvSpPr txBox="1">
            <a:spLocks noChangeArrowheads="1"/>
          </p:cNvSpPr>
          <p:nvPr/>
        </p:nvSpPr>
        <p:spPr bwMode="auto">
          <a:xfrm>
            <a:off x="6269039" y="1452586"/>
            <a:ext cx="2662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C</a:t>
            </a: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点是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(7</a:t>
            </a: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，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10)</a:t>
            </a:r>
          </a:p>
        </p:txBody>
      </p:sp>
      <p:sp>
        <p:nvSpPr>
          <p:cNvPr id="35" name="Text Box 275"/>
          <p:cNvSpPr txBox="1">
            <a:spLocks noChangeArrowheads="1"/>
          </p:cNvSpPr>
          <p:nvPr/>
        </p:nvSpPr>
        <p:spPr bwMode="auto">
          <a:xfrm>
            <a:off x="6269039" y="1844302"/>
            <a:ext cx="2662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D</a:t>
            </a: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点是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(3</a:t>
            </a: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，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7)</a:t>
            </a:r>
          </a:p>
        </p:txBody>
      </p:sp>
      <p:sp>
        <p:nvSpPr>
          <p:cNvPr id="36" name="Text Box 275"/>
          <p:cNvSpPr txBox="1">
            <a:spLocks noChangeArrowheads="1"/>
          </p:cNvSpPr>
          <p:nvPr/>
        </p:nvSpPr>
        <p:spPr bwMode="auto">
          <a:xfrm>
            <a:off x="6269039" y="2256258"/>
            <a:ext cx="2662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E</a:t>
            </a: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点是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(4</a:t>
            </a: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，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2)</a:t>
            </a:r>
          </a:p>
        </p:txBody>
      </p:sp>
      <p:sp>
        <p:nvSpPr>
          <p:cNvPr id="37" name="Text Box 275"/>
          <p:cNvSpPr txBox="1">
            <a:spLocks noChangeArrowheads="1"/>
          </p:cNvSpPr>
          <p:nvPr/>
        </p:nvSpPr>
        <p:spPr bwMode="auto">
          <a:xfrm>
            <a:off x="6269039" y="2646783"/>
            <a:ext cx="2662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F</a:t>
            </a: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点是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(10</a:t>
            </a: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，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2)</a:t>
            </a:r>
          </a:p>
        </p:txBody>
      </p:sp>
      <p:sp>
        <p:nvSpPr>
          <p:cNvPr id="38" name="Text Box 275"/>
          <p:cNvSpPr txBox="1">
            <a:spLocks noChangeArrowheads="1"/>
          </p:cNvSpPr>
          <p:nvPr/>
        </p:nvSpPr>
        <p:spPr bwMode="auto">
          <a:xfrm>
            <a:off x="6269039" y="3038498"/>
            <a:ext cx="2662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G</a:t>
            </a: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点是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(11</a:t>
            </a: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，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7)</a:t>
            </a:r>
          </a:p>
        </p:txBody>
      </p:sp>
      <p:sp>
        <p:nvSpPr>
          <p:cNvPr id="43" name="矩形 42"/>
          <p:cNvSpPr/>
          <p:nvPr/>
        </p:nvSpPr>
        <p:spPr>
          <a:xfrm>
            <a:off x="3479056" y="-2669"/>
            <a:ext cx="2241633" cy="7001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4100" b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典例解析</a:t>
            </a:r>
          </a:p>
        </p:txBody>
      </p:sp>
    </p:spTree>
    <p:extLst>
      <p:ext uri="{BB962C8B-B14F-4D97-AF65-F5344CB8AC3E}">
        <p14:creationId xmlns:p14="http://schemas.microsoft.com/office/powerpoint/2010/main" val="22017190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1331914" y="1383506"/>
            <a:ext cx="1368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1042989" y="1383506"/>
            <a:ext cx="1512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24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827088" y="1383506"/>
            <a:ext cx="1441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24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79512" y="644784"/>
            <a:ext cx="7245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思考：</a:t>
            </a:r>
            <a:r>
              <a:rPr lang="zh-CN" altLang="en-US"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在地球上如何确定城市的位置？</a:t>
            </a:r>
          </a:p>
        </p:txBody>
      </p:sp>
      <p:pic>
        <p:nvPicPr>
          <p:cNvPr id="6" name="Picture 2" descr="040826earth2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t="5556" b="0"/>
          <a:stretch>
            <a:fillRect/>
          </a:stretch>
        </p:blipFill>
        <p:spPr bwMode="auto">
          <a:xfrm>
            <a:off x="4211960" y="1491630"/>
            <a:ext cx="5688632" cy="3498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79512" y="1383506"/>
            <a:ext cx="3960440" cy="2310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在地球上有横线和竖线，连接两极点的竖线叫经线，垂直于经线的横线圈为纬线</a:t>
            </a:r>
            <a:r>
              <a:rPr lang="en-US" altLang="zh-CN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根据经纬线可以确定地球上任何一点的正确位置.</a:t>
            </a:r>
            <a:endParaRPr lang="en-US" altLang="zh-CN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79056" y="-2669"/>
            <a:ext cx="2241633" cy="7001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4100" b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知识精讲</a:t>
            </a:r>
          </a:p>
        </p:txBody>
      </p:sp>
    </p:spTree>
    <p:extLst>
      <p:ext uri="{BB962C8B-B14F-4D97-AF65-F5344CB8AC3E}">
        <p14:creationId xmlns:p14="http://schemas.microsoft.com/office/powerpoint/2010/main" val="1271753747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446588"/>
            <a:ext cx="2662238" cy="428625"/>
          </a:xfrm>
          <a:solidFill>
            <a:srgbClr val="CCFFCC"/>
          </a:solidFill>
          <a:ln>
            <a:solidFill>
              <a:schemeClr val="folHlink"/>
            </a:solidFill>
            <a:miter lim="800000"/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2800"/>
              <a:t>哈尔滨的位置：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203576" y="4245769"/>
            <a:ext cx="56165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275013" y="4383406"/>
            <a:ext cx="2736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北纬：</a:t>
            </a:r>
            <a:r>
              <a:rPr lang="en-US" altLang="zh-CN" sz="2800" b="1">
                <a:solidFill>
                  <a:srgbClr val="0000FF"/>
                </a:solidFill>
              </a:rPr>
              <a:t>46°</a:t>
            </a:r>
          </a:p>
        </p:txBody>
      </p:sp>
      <p:pic>
        <p:nvPicPr>
          <p:cNvPr id="22533" name="Picture 5" descr="dit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970" y="753300"/>
            <a:ext cx="7668344" cy="3469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5708651" y="4383406"/>
            <a:ext cx="2519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/>
              <a:t>东经：</a:t>
            </a:r>
            <a:r>
              <a:rPr lang="en-US" altLang="zh-CN" sz="2800" b="1"/>
              <a:t>126°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5349876" y="4441747"/>
            <a:ext cx="215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/>
              <a:t>，</a:t>
            </a:r>
          </a:p>
        </p:txBody>
      </p:sp>
      <p:sp>
        <p:nvSpPr>
          <p:cNvPr id="10" name="矩形 9"/>
          <p:cNvSpPr/>
          <p:nvPr/>
        </p:nvSpPr>
        <p:spPr>
          <a:xfrm>
            <a:off x="3479056" y="-2669"/>
            <a:ext cx="2241633" cy="7001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4100" b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针对练习</a:t>
            </a:r>
          </a:p>
        </p:txBody>
      </p:sp>
    </p:spTree>
    <p:extLst>
      <p:ext uri="{BB962C8B-B14F-4D97-AF65-F5344CB8AC3E}">
        <p14:creationId xmlns:p14="http://schemas.microsoft.com/office/powerpoint/2010/main" val="3485493056"/>
      </p:ext>
    </p:ext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2" grpId="0"/>
      <p:bldP spid="2458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849169"/>
              </p:ext>
            </p:extLst>
          </p:nvPr>
        </p:nvGraphicFramePr>
        <p:xfrm>
          <a:off x="4527447" y="2139702"/>
          <a:ext cx="4178403" cy="260136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幻灯片" r:id="rId2" imgW="3111472" imgH="2334214" progId="PowerPoint.Slide.8">
                  <p:embed/>
                </p:oleObj>
              </mc:Choice>
              <mc:Fallback>
                <p:oleObj name="幻灯片" r:id="rId2" imgW="3111472" imgH="2334214" progId="PowerPoint.Slide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rcRect l="21875" t="16234" r="15625" b="21056"/>
                      <a:stretch>
                        <a:fillRect/>
                      </a:stretch>
                    </p:blipFill>
                    <p:spPr>
                      <a:xfrm>
                        <a:off x="4527447" y="2139702"/>
                        <a:ext cx="4178403" cy="26013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9512" y="578118"/>
            <a:ext cx="8712968" cy="1417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据新华社报道，</a:t>
            </a:r>
            <a:r>
              <a:rPr lang="en-US" altLang="zh-CN" sz="2000" b="1">
                <a:solidFill>
                  <a:schemeClr val="tx1"/>
                </a:solidFill>
              </a:rPr>
              <a:t>2008</a:t>
            </a:r>
            <a:r>
              <a:rPr lang="zh-CN" altLang="en-US" sz="2000" b="1">
                <a:solidFill>
                  <a:schemeClr val="tx1"/>
                </a:solidFill>
              </a:rPr>
              <a:t>年</a:t>
            </a:r>
            <a:r>
              <a:rPr lang="en-US" altLang="zh-CN" sz="2000" b="1">
                <a:solidFill>
                  <a:schemeClr val="tx1"/>
                </a:solidFill>
              </a:rPr>
              <a:t>5</a:t>
            </a:r>
            <a:r>
              <a:rPr lang="zh-CN" altLang="en-US" sz="2000" b="1">
                <a:solidFill>
                  <a:schemeClr val="tx1"/>
                </a:solidFill>
              </a:rPr>
              <a:t>月</a:t>
            </a:r>
            <a:r>
              <a:rPr lang="en-US" altLang="zh-CN" sz="2000" b="1">
                <a:solidFill>
                  <a:schemeClr val="tx1"/>
                </a:solidFill>
              </a:rPr>
              <a:t>12</a:t>
            </a:r>
            <a:r>
              <a:rPr lang="zh-CN" altLang="en-US" sz="2000" b="1">
                <a:solidFill>
                  <a:schemeClr val="tx1"/>
                </a:solidFill>
              </a:rPr>
              <a:t>日 </a:t>
            </a:r>
            <a:r>
              <a:rPr lang="en-US" altLang="zh-CN" sz="2000" b="1">
                <a:solidFill>
                  <a:schemeClr val="tx1"/>
                </a:solidFill>
              </a:rPr>
              <a:t>14:28</a:t>
            </a:r>
            <a:r>
              <a:rPr lang="zh-CN" altLang="en-US" sz="2000" b="1">
                <a:solidFill>
                  <a:schemeClr val="tx1"/>
                </a:solidFill>
              </a:rPr>
              <a:t>，我国四川省发生里氏</a:t>
            </a:r>
            <a:r>
              <a:rPr lang="en-US" altLang="zh-CN" sz="2000" b="1">
                <a:solidFill>
                  <a:schemeClr val="tx1"/>
                </a:solidFill>
              </a:rPr>
              <a:t>8.0</a:t>
            </a:r>
            <a:r>
              <a:rPr lang="zh-CN" altLang="en-US" sz="2000" b="1">
                <a:solidFill>
                  <a:schemeClr val="tx1"/>
                </a:solidFill>
              </a:rPr>
              <a:t>级强烈地震，震中位于阿坝州汶川县境内，即北纬</a:t>
            </a:r>
            <a:r>
              <a:rPr lang="en-US" altLang="zh-CN" sz="2000" b="1">
                <a:solidFill>
                  <a:schemeClr val="tx1"/>
                </a:solidFill>
              </a:rPr>
              <a:t>31˚</a:t>
            </a:r>
            <a:r>
              <a:rPr lang="zh-CN" altLang="en-US" sz="2000" b="1">
                <a:solidFill>
                  <a:schemeClr val="tx1"/>
                </a:solidFill>
              </a:rPr>
              <a:t>，东经 </a:t>
            </a:r>
            <a:r>
              <a:rPr lang="en-US" altLang="zh-CN" sz="2000" b="1">
                <a:solidFill>
                  <a:schemeClr val="tx1"/>
                </a:solidFill>
              </a:rPr>
              <a:t>103.4 ˚.</a:t>
            </a:r>
            <a:r>
              <a:rPr lang="zh-CN" altLang="en-US" sz="2000" b="1">
                <a:solidFill>
                  <a:schemeClr val="tx1"/>
                </a:solidFill>
              </a:rPr>
              <a:t>这是新中国成立以来破坏最强、波及范围最大的一次地震</a:t>
            </a:r>
            <a:r>
              <a:rPr lang="en-US" altLang="zh-CN" sz="2000" b="1">
                <a:solidFill>
                  <a:schemeClr val="tx1"/>
                </a:solidFill>
              </a:rPr>
              <a:t>.</a:t>
            </a:r>
            <a:r>
              <a:rPr lang="zh-CN" altLang="en-US" sz="2000" b="1">
                <a:solidFill>
                  <a:schemeClr val="tx1"/>
                </a:solidFill>
              </a:rPr>
              <a:t>你能在地图上找到震中的大致位置吗？</a:t>
            </a:r>
          </a:p>
        </p:txBody>
      </p:sp>
      <p:sp>
        <p:nvSpPr>
          <p:cNvPr id="6" name="矩形 5"/>
          <p:cNvSpPr/>
          <p:nvPr/>
        </p:nvSpPr>
        <p:spPr>
          <a:xfrm>
            <a:off x="3479056" y="-2669"/>
            <a:ext cx="2241633" cy="7001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4100" b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针对练习</a:t>
            </a:r>
          </a:p>
        </p:txBody>
      </p:sp>
    </p:spTree>
    <p:extLst>
      <p:ext uri="{BB962C8B-B14F-4D97-AF65-F5344CB8AC3E}">
        <p14:creationId xmlns:p14="http://schemas.microsoft.com/office/powerpoint/2010/main" val="450142683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173038" y="667941"/>
            <a:ext cx="88376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.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这是某班几个同学写出来的几个有序数对</a:t>
            </a:r>
            <a:r>
              <a:rPr lang="en-US" altLang="zh-CN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谁写对了？</a:t>
            </a:r>
          </a:p>
        </p:txBody>
      </p:sp>
      <p:sp>
        <p:nvSpPr>
          <p:cNvPr id="3" name="Text Box 19"/>
          <p:cNvSpPr txBox="1">
            <a:spLocks noChangeArrowheads="1"/>
          </p:cNvSpPr>
          <p:nvPr/>
        </p:nvSpPr>
        <p:spPr bwMode="auto">
          <a:xfrm>
            <a:off x="549219" y="1298972"/>
            <a:ext cx="20201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</a:rPr>
              <a:t>A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（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5</a:t>
            </a: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、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9</a:t>
            </a: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）</a:t>
            </a:r>
          </a:p>
        </p:txBody>
      </p:sp>
      <p:sp>
        <p:nvSpPr>
          <p:cNvPr id="4" name="Text Box 20"/>
          <p:cNvSpPr txBox="1">
            <a:spLocks noChangeArrowheads="1"/>
          </p:cNvSpPr>
          <p:nvPr/>
        </p:nvSpPr>
        <p:spPr bwMode="auto">
          <a:xfrm>
            <a:off x="3137380" y="1329749"/>
            <a:ext cx="1978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</a:rPr>
              <a:t>B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（</a:t>
            </a:r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</a:rPr>
              <a:t>x</a:t>
            </a: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，</a:t>
            </a:r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</a:rPr>
              <a:t>y</a:t>
            </a: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）</a:t>
            </a:r>
          </a:p>
        </p:txBody>
      </p:sp>
      <p:sp>
        <p:nvSpPr>
          <p:cNvPr id="5" name="Text Box 21"/>
          <p:cNvSpPr txBox="1">
            <a:spLocks noChangeArrowheads="1"/>
          </p:cNvSpPr>
          <p:nvPr/>
        </p:nvSpPr>
        <p:spPr bwMode="auto">
          <a:xfrm>
            <a:off x="3074390" y="2283718"/>
            <a:ext cx="20201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</a:rPr>
              <a:t>E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（</a:t>
            </a:r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</a:rPr>
              <a:t>b</a:t>
            </a: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，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9</a:t>
            </a: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）</a:t>
            </a:r>
          </a:p>
        </p:txBody>
      </p:sp>
      <p:sp>
        <p:nvSpPr>
          <p:cNvPr id="6" name="Text Box 22"/>
          <p:cNvSpPr txBox="1">
            <a:spLocks noChangeArrowheads="1"/>
          </p:cNvSpPr>
          <p:nvPr/>
        </p:nvSpPr>
        <p:spPr bwMode="auto">
          <a:xfrm>
            <a:off x="5724128" y="1347291"/>
            <a:ext cx="1590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</a:rPr>
              <a:t>C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     4</a:t>
            </a: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，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6</a:t>
            </a:r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549219" y="2163069"/>
            <a:ext cx="18806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</a:rPr>
              <a:t>D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（</a:t>
            </a:r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</a:rPr>
              <a:t>a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  </a:t>
            </a:r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</a:rPr>
              <a:t>b</a:t>
            </a: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）</a:t>
            </a: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1935816" y="2424679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latin typeface="Tahoma" pitchFamily="34" charset="0"/>
                <a:sym typeface="Times New Roman" pitchFamily="18" charset="0"/>
              </a:rPr>
              <a:t>×</a:t>
            </a: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4399296" y="1622136"/>
            <a:ext cx="436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>
                <a:latin typeface="Tahoma" pitchFamily="34" charset="0"/>
                <a:sym typeface="Times New Roman" pitchFamily="18" charset="0"/>
              </a:rPr>
              <a:t>√</a:t>
            </a:r>
          </a:p>
        </p:txBody>
      </p:sp>
      <p:sp>
        <p:nvSpPr>
          <p:cNvPr id="10" name="Rectangle 26"/>
          <p:cNvSpPr>
            <a:spLocks noChangeArrowheads="1"/>
          </p:cNvSpPr>
          <p:nvPr/>
        </p:nvSpPr>
        <p:spPr bwMode="auto">
          <a:xfrm>
            <a:off x="7020272" y="1639678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latin typeface="Tahoma" pitchFamily="34" charset="0"/>
                <a:sym typeface="Times New Roman" pitchFamily="18" charset="0"/>
              </a:rPr>
              <a:t>×</a:t>
            </a:r>
          </a:p>
        </p:txBody>
      </p:sp>
      <p:sp>
        <p:nvSpPr>
          <p:cNvPr id="11" name="Rectangle 27"/>
          <p:cNvSpPr>
            <a:spLocks noChangeArrowheads="1"/>
          </p:cNvSpPr>
          <p:nvPr/>
        </p:nvSpPr>
        <p:spPr bwMode="auto">
          <a:xfrm>
            <a:off x="1979712" y="1591359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latin typeface="Tahoma" pitchFamily="34" charset="0"/>
                <a:sym typeface="Times New Roman" pitchFamily="18" charset="0"/>
              </a:rPr>
              <a:t>×</a:t>
            </a:r>
          </a:p>
        </p:txBody>
      </p:sp>
      <p:sp>
        <p:nvSpPr>
          <p:cNvPr id="12" name="Rectangle 28"/>
          <p:cNvSpPr>
            <a:spLocks noChangeArrowheads="1"/>
          </p:cNvSpPr>
          <p:nvPr/>
        </p:nvSpPr>
        <p:spPr bwMode="auto">
          <a:xfrm>
            <a:off x="4399296" y="2545328"/>
            <a:ext cx="436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>
                <a:latin typeface="Tahoma" pitchFamily="34" charset="0"/>
                <a:sym typeface="Times New Roman" pitchFamily="18" charset="0"/>
              </a:rPr>
              <a:t>√</a:t>
            </a: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5652120" y="2289056"/>
            <a:ext cx="19992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</a:rPr>
              <a:t>F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（</a:t>
            </a:r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</a:rPr>
              <a:t>3</a:t>
            </a: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；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a</a:t>
            </a: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）</a:t>
            </a:r>
          </a:p>
        </p:txBody>
      </p:sp>
      <p:sp>
        <p:nvSpPr>
          <p:cNvPr id="14" name="Rectangle 26"/>
          <p:cNvSpPr>
            <a:spLocks noChangeArrowheads="1"/>
          </p:cNvSpPr>
          <p:nvPr/>
        </p:nvSpPr>
        <p:spPr bwMode="auto">
          <a:xfrm>
            <a:off x="7006030" y="2542133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latin typeface="Tahoma" pitchFamily="34" charset="0"/>
                <a:sym typeface="Times New Roman" pitchFamily="18" charset="0"/>
              </a:rPr>
              <a:t>×</a:t>
            </a:r>
          </a:p>
        </p:txBody>
      </p:sp>
      <p:sp>
        <p:nvSpPr>
          <p:cNvPr id="15" name="矩形 14"/>
          <p:cNvSpPr/>
          <p:nvPr/>
        </p:nvSpPr>
        <p:spPr>
          <a:xfrm>
            <a:off x="3479056" y="-2669"/>
            <a:ext cx="2241633" cy="7001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4100" b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达标检测</a:t>
            </a:r>
          </a:p>
        </p:txBody>
      </p:sp>
    </p:spTree>
    <p:extLst>
      <p:ext uri="{BB962C8B-B14F-4D97-AF65-F5344CB8AC3E}">
        <p14:creationId xmlns:p14="http://schemas.microsoft.com/office/powerpoint/2010/main" val="2018147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Group 24"/>
          <p:cNvGraphicFramePr>
            <a:graphicFrameLocks noGrp="1"/>
          </p:cNvGraphicFramePr>
          <p:nvPr/>
        </p:nvGraphicFramePr>
        <p:xfrm>
          <a:off x="2051051" y="1943101"/>
          <a:ext cx="4919663" cy="1946671"/>
        </p:xfrm>
        <a:graphic>
          <a:graphicData uri="http://schemas.openxmlformats.org/drawingml/2006/table">
            <a:tbl>
              <a:tblPr/>
              <a:tblGrid>
                <a:gridCol w="984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4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26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4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8667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573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9382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382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8667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 Box 63"/>
          <p:cNvSpPr txBox="1">
            <a:spLocks noChangeArrowheads="1"/>
          </p:cNvSpPr>
          <p:nvPr/>
        </p:nvSpPr>
        <p:spPr bwMode="auto">
          <a:xfrm>
            <a:off x="1762126" y="3885010"/>
            <a:ext cx="62134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000" b="1">
                <a:ea typeface="黑体" pitchFamily="49" charset="-122"/>
              </a:rPr>
              <a:t>１街　  ２街　　３街　   ４街　   ５街　　６街</a:t>
            </a:r>
          </a:p>
        </p:txBody>
      </p:sp>
      <p:sp>
        <p:nvSpPr>
          <p:cNvPr id="5" name="Tree"/>
          <p:cNvSpPr>
            <a:spLocks noEditPoints="1" noChangeArrowheads="1"/>
          </p:cNvSpPr>
          <p:nvPr/>
        </p:nvSpPr>
        <p:spPr bwMode="auto">
          <a:xfrm>
            <a:off x="3778251" y="2105025"/>
            <a:ext cx="504825" cy="378619"/>
          </a:xfrm>
          <a:custGeom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 cap="flat" cmpd="sng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Tree"/>
          <p:cNvSpPr>
            <a:spLocks noEditPoints="1" noChangeArrowheads="1"/>
          </p:cNvSpPr>
          <p:nvPr/>
        </p:nvSpPr>
        <p:spPr bwMode="auto">
          <a:xfrm>
            <a:off x="5722938" y="2861073"/>
            <a:ext cx="504825" cy="378619"/>
          </a:xfrm>
          <a:custGeom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 cap="flat" cmpd="sng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Tree"/>
          <p:cNvSpPr>
            <a:spLocks noEditPoints="1" noChangeArrowheads="1"/>
          </p:cNvSpPr>
          <p:nvPr/>
        </p:nvSpPr>
        <p:spPr bwMode="auto">
          <a:xfrm>
            <a:off x="4714876" y="2105025"/>
            <a:ext cx="504825" cy="378619"/>
          </a:xfrm>
          <a:custGeom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 cap="flat" cmpd="sng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Tree"/>
          <p:cNvSpPr>
            <a:spLocks noEditPoints="1" noChangeArrowheads="1"/>
          </p:cNvSpPr>
          <p:nvPr/>
        </p:nvSpPr>
        <p:spPr bwMode="auto">
          <a:xfrm>
            <a:off x="5692776" y="2114550"/>
            <a:ext cx="504825" cy="378619"/>
          </a:xfrm>
          <a:custGeom>
            <a:gdLst>
              <a:gd name="G0" fmla="+- 0 0 0"/>
              <a:gd name="G1" fmla="*/ 21600 1 3"/>
              <a:gd name="G2" fmla="*/ 21600 2 3"/>
              <a:gd name="G3" fmla="+- 21600 0 0"/>
              <a:gd name="T0" fmla="*/ 10800 w 21600"/>
              <a:gd name="T1" fmla="*/ 0 h 21600"/>
              <a:gd name="T2" fmla="*/ 6171 w 21600"/>
              <a:gd name="T3" fmla="*/ 7200 h 21600"/>
              <a:gd name="T4" fmla="*/ 3086 w 21600"/>
              <a:gd name="T5" fmla="*/ 14400 h 21600"/>
              <a:gd name="T6" fmla="*/ 0 w 21600"/>
              <a:gd name="T7" fmla="*/ 21600 h 21600"/>
              <a:gd name="T8" fmla="*/ 15429 w 21600"/>
              <a:gd name="T9" fmla="*/ 7200 h 21600"/>
              <a:gd name="T10" fmla="*/ 18514 w 21600"/>
              <a:gd name="T11" fmla="*/ 14400 h 21600"/>
              <a:gd name="T12" fmla="*/ 21600 w 21600"/>
              <a:gd name="T13" fmla="*/ 216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21600"/>
                </a:moveTo>
                <a:lnTo>
                  <a:pt x="9257" y="216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21600"/>
                </a:lnTo>
                <a:lnTo>
                  <a:pt x="21600" y="21600"/>
                </a:lnTo>
                <a:lnTo>
                  <a:pt x="12343" y="14400"/>
                </a:lnTo>
                <a:lnTo>
                  <a:pt x="18514" y="14400"/>
                </a:lnTo>
                <a:lnTo>
                  <a:pt x="12343" y="7200"/>
                </a:lnTo>
                <a:lnTo>
                  <a:pt x="15429" y="7200"/>
                </a:lnTo>
                <a:lnTo>
                  <a:pt x="10800" y="0"/>
                </a:lnTo>
                <a:lnTo>
                  <a:pt x="6171" y="7200"/>
                </a:lnTo>
                <a:lnTo>
                  <a:pt x="9257" y="7200"/>
                </a:lnTo>
                <a:lnTo>
                  <a:pt x="3086" y="14400"/>
                </a:lnTo>
                <a:lnTo>
                  <a:pt x="9257" y="14400"/>
                </a:lnTo>
                <a:close/>
              </a:path>
            </a:pathLst>
          </a:custGeom>
          <a:solidFill>
            <a:srgbClr val="008000"/>
          </a:solidFill>
          <a:ln w="9525" cap="flat" cmpd="sng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Text Box 72"/>
          <p:cNvSpPr txBox="1">
            <a:spLocks noChangeArrowheads="1"/>
          </p:cNvSpPr>
          <p:nvPr/>
        </p:nvSpPr>
        <p:spPr bwMode="auto">
          <a:xfrm>
            <a:off x="3494088" y="2075260"/>
            <a:ext cx="415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i="1">
                <a:latin typeface="Times New Roman" pitchFamily="18" charset="0"/>
              </a:rPr>
              <a:t>Ａ</a:t>
            </a:r>
          </a:p>
        </p:txBody>
      </p:sp>
      <p:sp>
        <p:nvSpPr>
          <p:cNvPr id="13" name="Text Box 73"/>
          <p:cNvSpPr txBox="1">
            <a:spLocks noChangeArrowheads="1"/>
          </p:cNvSpPr>
          <p:nvPr/>
        </p:nvSpPr>
        <p:spPr bwMode="auto">
          <a:xfrm>
            <a:off x="6197601" y="3065860"/>
            <a:ext cx="3524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000" i="1">
                <a:latin typeface="Times New Roman" pitchFamily="18" charset="0"/>
              </a:rPr>
              <a:t>B</a:t>
            </a:r>
          </a:p>
        </p:txBody>
      </p: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 flipH="1">
            <a:off x="4016375" y="2318147"/>
            <a:ext cx="0" cy="8001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>
            <a:off x="4006850" y="3112294"/>
            <a:ext cx="1993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文本框 4"/>
          <p:cNvSpPr txBox="1">
            <a:spLocks noChangeArrowheads="1"/>
          </p:cNvSpPr>
          <p:nvPr/>
        </p:nvSpPr>
        <p:spPr bwMode="auto">
          <a:xfrm>
            <a:off x="1187624" y="4344452"/>
            <a:ext cx="873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latin typeface="Times New Roman" pitchFamily="18" charset="0"/>
                <a:ea typeface="黑体" pitchFamily="49" charset="-122"/>
              </a:rPr>
              <a:t>(3,5)</a:t>
            </a:r>
          </a:p>
        </p:txBody>
      </p:sp>
      <p:sp>
        <p:nvSpPr>
          <p:cNvPr id="17" name="Line 68"/>
          <p:cNvSpPr/>
          <p:nvPr/>
        </p:nvSpPr>
        <p:spPr>
          <a:xfrm>
            <a:off x="2089324" y="4610834"/>
            <a:ext cx="477838" cy="7144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 noProof="1"/>
          </a:p>
        </p:txBody>
      </p:sp>
      <p:sp>
        <p:nvSpPr>
          <p:cNvPr id="18" name="文本框 6"/>
          <p:cNvSpPr txBox="1">
            <a:spLocks noChangeArrowheads="1"/>
          </p:cNvSpPr>
          <p:nvPr/>
        </p:nvSpPr>
        <p:spPr bwMode="auto">
          <a:xfrm>
            <a:off x="2586212" y="4352786"/>
            <a:ext cx="873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latin typeface="Times New Roman" pitchFamily="18" charset="0"/>
                <a:ea typeface="黑体" pitchFamily="49" charset="-122"/>
                <a:sym typeface="宋体" pitchFamily="2" charset="-122"/>
              </a:rPr>
              <a:t>(3,4)</a:t>
            </a:r>
          </a:p>
        </p:txBody>
      </p:sp>
      <p:sp>
        <p:nvSpPr>
          <p:cNvPr id="19" name="Line 68"/>
          <p:cNvSpPr/>
          <p:nvPr/>
        </p:nvSpPr>
        <p:spPr>
          <a:xfrm>
            <a:off x="3472038" y="4610834"/>
            <a:ext cx="477837" cy="7144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 noProof="1"/>
          </a:p>
        </p:txBody>
      </p:sp>
      <p:sp>
        <p:nvSpPr>
          <p:cNvPr id="20" name="文本框 8"/>
          <p:cNvSpPr txBox="1">
            <a:spLocks noChangeArrowheads="1"/>
          </p:cNvSpPr>
          <p:nvPr/>
        </p:nvSpPr>
        <p:spPr bwMode="auto">
          <a:xfrm>
            <a:off x="3968924" y="4352786"/>
            <a:ext cx="873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latin typeface="Times New Roman" pitchFamily="18" charset="0"/>
                <a:ea typeface="黑体" pitchFamily="49" charset="-122"/>
                <a:sym typeface="宋体" pitchFamily="2" charset="-122"/>
              </a:rPr>
              <a:t>(3,3)</a:t>
            </a:r>
          </a:p>
        </p:txBody>
      </p:sp>
      <p:sp>
        <p:nvSpPr>
          <p:cNvPr id="21" name="Line 68"/>
          <p:cNvSpPr/>
          <p:nvPr/>
        </p:nvSpPr>
        <p:spPr>
          <a:xfrm>
            <a:off x="4845225" y="4610834"/>
            <a:ext cx="479425" cy="7144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 noProof="1"/>
          </a:p>
        </p:txBody>
      </p:sp>
      <p:sp>
        <p:nvSpPr>
          <p:cNvPr id="22" name="文本框 10"/>
          <p:cNvSpPr txBox="1">
            <a:spLocks noChangeArrowheads="1"/>
          </p:cNvSpPr>
          <p:nvPr/>
        </p:nvSpPr>
        <p:spPr bwMode="auto">
          <a:xfrm>
            <a:off x="5342112" y="4352786"/>
            <a:ext cx="873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latin typeface="Times New Roman" pitchFamily="18" charset="0"/>
                <a:ea typeface="黑体" pitchFamily="49" charset="-122"/>
                <a:sym typeface="宋体" pitchFamily="2" charset="-122"/>
              </a:rPr>
              <a:t>(4,3)</a:t>
            </a:r>
          </a:p>
        </p:txBody>
      </p:sp>
      <p:sp>
        <p:nvSpPr>
          <p:cNvPr id="23" name="Line 68"/>
          <p:cNvSpPr/>
          <p:nvPr/>
        </p:nvSpPr>
        <p:spPr>
          <a:xfrm>
            <a:off x="6202538" y="4610834"/>
            <a:ext cx="477837" cy="7144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 noProof="1"/>
          </a:p>
        </p:txBody>
      </p:sp>
      <p:sp>
        <p:nvSpPr>
          <p:cNvPr id="24" name="文本框 12"/>
          <p:cNvSpPr txBox="1">
            <a:spLocks noChangeArrowheads="1"/>
          </p:cNvSpPr>
          <p:nvPr/>
        </p:nvSpPr>
        <p:spPr bwMode="auto">
          <a:xfrm>
            <a:off x="6699424" y="4352786"/>
            <a:ext cx="873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latin typeface="Times New Roman" pitchFamily="18" charset="0"/>
                <a:ea typeface="黑体" pitchFamily="49" charset="-122"/>
                <a:sym typeface="宋体" pitchFamily="2" charset="-122"/>
              </a:rPr>
              <a:t>(5,3)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43123" y="730020"/>
            <a:ext cx="8749357" cy="1080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2000">
                <a:solidFill>
                  <a:schemeClr val="tx1"/>
                </a:solidFill>
                <a:latin typeface="Times New Roman" pitchFamily="18" charset="0"/>
              </a:rPr>
              <a:t>2.  </a:t>
            </a:r>
            <a:r>
              <a:rPr lang="zh-CN" altLang="en-US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如图，点</a:t>
            </a:r>
            <a:r>
              <a:rPr lang="en-US" altLang="zh-CN" sz="2000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A</a:t>
            </a:r>
            <a:r>
              <a:rPr lang="zh-CN" altLang="en-US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表示３街与５大道的十字路口，点</a:t>
            </a:r>
            <a:r>
              <a:rPr lang="en-US" altLang="zh-CN" sz="2000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B</a:t>
            </a:r>
            <a:r>
              <a:rPr lang="zh-CN" altLang="en-US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表示５街与３大道的十字路口</a:t>
            </a:r>
            <a:r>
              <a:rPr lang="en-US" altLang="zh-CN" sz="20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.</a:t>
            </a:r>
            <a:r>
              <a:rPr lang="zh-CN" altLang="en-US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如果用</a:t>
            </a:r>
            <a:r>
              <a:rPr lang="en-US" altLang="zh-CN" sz="20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(3,5)----(</a:t>
            </a:r>
            <a:r>
              <a:rPr lang="en-US" altLang="zh-CN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en-US" altLang="zh-CN" sz="20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,</a:t>
            </a:r>
            <a:r>
              <a:rPr lang="en-US" altLang="zh-CN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en-US" altLang="zh-CN" sz="20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) ----</a:t>
            </a:r>
            <a:r>
              <a:rPr lang="zh-CN" altLang="en-US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(5,5) ---- (5,3)</a:t>
            </a:r>
            <a:r>
              <a:rPr lang="zh-CN" altLang="en-US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表示由</a:t>
            </a:r>
            <a:r>
              <a:rPr lang="en-US" altLang="zh-CN" sz="2000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A</a:t>
            </a:r>
            <a:r>
              <a:rPr lang="zh-CN" altLang="en-US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到</a:t>
            </a:r>
            <a:r>
              <a:rPr lang="en-US" altLang="zh-CN" sz="2000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B</a:t>
            </a:r>
            <a:r>
              <a:rPr lang="zh-CN" altLang="en-US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的一条林荫道，那么你能用同样的方式写出由</a:t>
            </a:r>
            <a:r>
              <a:rPr lang="en-US" altLang="zh-CN" sz="2000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A</a:t>
            </a:r>
            <a:r>
              <a:rPr lang="zh-CN" altLang="en-US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到</a:t>
            </a:r>
            <a:r>
              <a:rPr lang="en-US" altLang="zh-CN" sz="2000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B</a:t>
            </a:r>
            <a:r>
              <a:rPr lang="zh-CN" altLang="en-US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的其他路径吗？</a:t>
            </a:r>
          </a:p>
        </p:txBody>
      </p:sp>
      <p:sp>
        <p:nvSpPr>
          <p:cNvPr id="26" name="矩形 25"/>
          <p:cNvSpPr/>
          <p:nvPr/>
        </p:nvSpPr>
        <p:spPr>
          <a:xfrm>
            <a:off x="3479056" y="-2669"/>
            <a:ext cx="2241633" cy="7001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4100" b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达标检测</a:t>
            </a:r>
          </a:p>
        </p:txBody>
      </p:sp>
    </p:spTree>
    <p:extLst>
      <p:ext uri="{BB962C8B-B14F-4D97-AF65-F5344CB8AC3E}">
        <p14:creationId xmlns:p14="http://schemas.microsoft.com/office/powerpoint/2010/main" val="7167096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6" grpId="0"/>
      <p:bldP spid="18" grpId="0"/>
      <p:bldP spid="20" grpId="0"/>
      <p:bldP spid="22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1331914" y="1383506"/>
            <a:ext cx="1368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24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1042989" y="1383506"/>
            <a:ext cx="1512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24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827088" y="1383506"/>
            <a:ext cx="1441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2400" b="1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047127"/>
              </p:ext>
            </p:extLst>
          </p:nvPr>
        </p:nvGraphicFramePr>
        <p:xfrm>
          <a:off x="4451994" y="811741"/>
          <a:ext cx="4008438" cy="2336073"/>
        </p:xfrm>
        <a:graphic>
          <a:graphicData uri="http://schemas.openxmlformats.org/drawingml/2006/table">
            <a:tbl>
              <a:tblPr/>
              <a:tblGrid>
                <a:gridCol w="668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8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8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6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8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83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8607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10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5</a:t>
                      </a:r>
                    </a:p>
                  </a:txBody>
                  <a:tcPr marT="34283" marB="3428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预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明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满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万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次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446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10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4</a:t>
                      </a:r>
                    </a:p>
                  </a:txBody>
                  <a:tcPr marT="34283" marB="3428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中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活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此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成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学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925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10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3</a:t>
                      </a:r>
                    </a:p>
                  </a:txBody>
                  <a:tcPr marT="34283" marB="3428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祝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英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天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！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动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25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10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T="34283" marB="3428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球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里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区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生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大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925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10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T="34283" marB="3428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功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片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打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习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itchFamily="49" charset="-122"/>
                        </a:rPr>
                        <a:t>圆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925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endParaRPr lang="zh-CN" altLang="zh-CN" sz="2100" b="1">
                        <a:solidFill>
                          <a:schemeClr val="tx1"/>
                        </a:solidFill>
                        <a:latin typeface="Arial" pitchFamily="34" charset="0"/>
                      </a:endParaRPr>
                    </a:p>
                  </a:txBody>
                  <a:tcPr marT="34283" marB="3428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100" i="1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A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100" i="1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B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100" i="1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C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100" i="1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D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100" i="1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E</a:t>
                      </a:r>
                    </a:p>
                  </a:txBody>
                  <a:tcPr marT="34283" marB="3428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 Box 75"/>
          <p:cNvSpPr txBox="1">
            <a:spLocks noChangeArrowheads="1"/>
          </p:cNvSpPr>
          <p:nvPr/>
        </p:nvSpPr>
        <p:spPr bwMode="auto">
          <a:xfrm>
            <a:off x="169863" y="774915"/>
            <a:ext cx="3970089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30000"/>
              </a:lnSpc>
            </a:pP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3</a:t>
            </a:r>
            <a:r>
              <a:rPr lang="zh-CN" altLang="en-US" sz="2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.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如右图，方块中用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(</a:t>
            </a:r>
            <a:r>
              <a:rPr lang="en-US" altLang="zh-CN" sz="2400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C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,3)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表示“天”</a:t>
            </a:r>
            <a:r>
              <a:rPr lang="en-US" altLang="zh-CN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那么按下列要求排列会组成一句什么话，把它读出来</a:t>
            </a:r>
            <a:r>
              <a:rPr lang="en-US" altLang="zh-CN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.</a:t>
            </a:r>
          </a:p>
        </p:txBody>
      </p:sp>
      <p:sp>
        <p:nvSpPr>
          <p:cNvPr id="7" name="Text Box 76"/>
          <p:cNvSpPr txBox="1">
            <a:spLocks noChangeArrowheads="1"/>
          </p:cNvSpPr>
          <p:nvPr/>
        </p:nvSpPr>
        <p:spPr bwMode="auto">
          <a:xfrm>
            <a:off x="323528" y="3147814"/>
            <a:ext cx="79216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000" b="1">
                <a:solidFill>
                  <a:schemeClr val="tx1"/>
                </a:solidFill>
                <a:latin typeface="Times New Roman" pitchFamily="18" charset="0"/>
              </a:rPr>
              <a:t>       </a:t>
            </a:r>
            <a:r>
              <a:rPr lang="zh-CN" altLang="en-US" sz="200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(</a:t>
            </a:r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</a:rPr>
              <a:t>A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,5 )   (</a:t>
            </a:r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</a:rPr>
              <a:t>A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,3)   (</a:t>
            </a:r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</a:rPr>
              <a:t>C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,4 )   (</a:t>
            </a:r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</a:rPr>
              <a:t>E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,5 )   (</a:t>
            </a:r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</a:rPr>
              <a:t>B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,1)   (</a:t>
            </a:r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</a:rPr>
              <a:t>C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,2)   (</a:t>
            </a:r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</a:rPr>
              <a:t>B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</a:rPr>
              <a:t>,4)</a:t>
            </a:r>
          </a:p>
          <a:p>
            <a:pPr eaLnBrk="0" hangingPunct="0"/>
            <a:endParaRPr lang="en-US" altLang="zh-CN" sz="2800">
              <a:solidFill>
                <a:schemeClr val="tx1"/>
              </a:solidFill>
              <a:latin typeface="Times New Roman" pitchFamily="18" charset="0"/>
            </a:endParaRPr>
          </a:p>
          <a:p>
            <a:pPr eaLnBrk="0" hangingPunct="0"/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</a:rPr>
              <a:t>      (</a:t>
            </a:r>
            <a:r>
              <a:rPr lang="zh-CN" altLang="en-US" sz="2800" i="1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</a:rPr>
              <a:t>E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</a:rPr>
              <a:t>)    (</a:t>
            </a:r>
            <a:r>
              <a:rPr lang="zh-CN" altLang="en-US" sz="2800" i="1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</a:rPr>
              <a:t>E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</a:rPr>
              <a:t>)    (</a:t>
            </a:r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</a:rPr>
              <a:t>C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</a:rPr>
              <a:t>,5)   (</a:t>
            </a:r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</a:rPr>
              <a:t>D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</a:rPr>
              <a:t>,4)   (</a:t>
            </a:r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</a:rPr>
              <a:t>A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</a:rPr>
              <a:t>,1)   (</a:t>
            </a:r>
            <a:r>
              <a:rPr lang="en-US" altLang="zh-CN" sz="2800" i="1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</a:rPr>
              <a:t>D</a:t>
            </a:r>
            <a:r>
              <a:rPr lang="en-US" altLang="zh-CN" sz="280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</a:rPr>
              <a:t>,3)  </a:t>
            </a:r>
          </a:p>
        </p:txBody>
      </p:sp>
      <p:sp>
        <p:nvSpPr>
          <p:cNvPr id="8" name="Text Box 77"/>
          <p:cNvSpPr txBox="1">
            <a:spLocks noChangeArrowheads="1"/>
          </p:cNvSpPr>
          <p:nvPr/>
        </p:nvSpPr>
        <p:spPr bwMode="auto">
          <a:xfrm>
            <a:off x="1043608" y="3622253"/>
            <a:ext cx="504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>
                <a:latin typeface="Tahoma" pitchFamily="34" charset="0"/>
                <a:ea typeface="黑体" pitchFamily="49" charset="-122"/>
              </a:rPr>
              <a:t>预</a:t>
            </a:r>
          </a:p>
        </p:txBody>
      </p:sp>
      <p:sp>
        <p:nvSpPr>
          <p:cNvPr id="9" name="Text Box 78"/>
          <p:cNvSpPr txBox="1">
            <a:spLocks noChangeArrowheads="1"/>
          </p:cNvSpPr>
          <p:nvPr/>
        </p:nvSpPr>
        <p:spPr bwMode="auto">
          <a:xfrm>
            <a:off x="2077070" y="3622253"/>
            <a:ext cx="842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ahoma" pitchFamily="34" charset="0"/>
                <a:ea typeface="黑体" pitchFamily="49" charset="-122"/>
              </a:rPr>
              <a:t>祝</a:t>
            </a:r>
          </a:p>
        </p:txBody>
      </p:sp>
      <p:sp>
        <p:nvSpPr>
          <p:cNvPr id="10" name="Text Box 79"/>
          <p:cNvSpPr txBox="1">
            <a:spLocks noChangeArrowheads="1"/>
          </p:cNvSpPr>
          <p:nvPr/>
        </p:nvSpPr>
        <p:spPr bwMode="auto">
          <a:xfrm>
            <a:off x="3167683" y="3622253"/>
            <a:ext cx="925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ahoma" pitchFamily="34" charset="0"/>
                <a:ea typeface="黑体" pitchFamily="49" charset="-122"/>
              </a:rPr>
              <a:t>此</a:t>
            </a:r>
          </a:p>
        </p:txBody>
      </p:sp>
      <p:sp>
        <p:nvSpPr>
          <p:cNvPr id="11" name="Text Box 80"/>
          <p:cNvSpPr txBox="1">
            <a:spLocks noChangeArrowheads="1"/>
          </p:cNvSpPr>
          <p:nvPr/>
        </p:nvSpPr>
        <p:spPr bwMode="auto">
          <a:xfrm>
            <a:off x="4202733" y="3622253"/>
            <a:ext cx="925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ahoma" pitchFamily="34" charset="0"/>
                <a:ea typeface="黑体" pitchFamily="49" charset="-122"/>
              </a:rPr>
              <a:t>次</a:t>
            </a:r>
          </a:p>
        </p:txBody>
      </p:sp>
      <p:sp>
        <p:nvSpPr>
          <p:cNvPr id="12" name="Text Box 81"/>
          <p:cNvSpPr txBox="1">
            <a:spLocks noChangeArrowheads="1"/>
          </p:cNvSpPr>
          <p:nvPr/>
        </p:nvSpPr>
        <p:spPr bwMode="auto">
          <a:xfrm>
            <a:off x="5245720" y="3622253"/>
            <a:ext cx="925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ahoma" pitchFamily="34" charset="0"/>
                <a:ea typeface="黑体" pitchFamily="49" charset="-122"/>
              </a:rPr>
              <a:t>片</a:t>
            </a:r>
          </a:p>
        </p:txBody>
      </p:sp>
      <p:sp>
        <p:nvSpPr>
          <p:cNvPr id="13" name="Text Box 82"/>
          <p:cNvSpPr txBox="1">
            <a:spLocks noChangeArrowheads="1"/>
          </p:cNvSpPr>
          <p:nvPr/>
        </p:nvSpPr>
        <p:spPr bwMode="auto">
          <a:xfrm>
            <a:off x="6209332" y="3622253"/>
            <a:ext cx="927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ahoma" pitchFamily="34" charset="0"/>
                <a:ea typeface="黑体" pitchFamily="49" charset="-122"/>
              </a:rPr>
              <a:t>区</a:t>
            </a:r>
          </a:p>
        </p:txBody>
      </p:sp>
      <p:sp>
        <p:nvSpPr>
          <p:cNvPr id="14" name="Text Box 83"/>
          <p:cNvSpPr txBox="1">
            <a:spLocks noChangeArrowheads="1"/>
          </p:cNvSpPr>
          <p:nvPr/>
        </p:nvSpPr>
        <p:spPr bwMode="auto">
          <a:xfrm>
            <a:off x="7238033" y="3622253"/>
            <a:ext cx="925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ahoma" pitchFamily="34" charset="0"/>
                <a:ea typeface="黑体" pitchFamily="49" charset="-122"/>
              </a:rPr>
              <a:t>活</a:t>
            </a:r>
          </a:p>
        </p:txBody>
      </p:sp>
      <p:sp>
        <p:nvSpPr>
          <p:cNvPr id="15" name="Text Box 84"/>
          <p:cNvSpPr txBox="1">
            <a:spLocks noChangeArrowheads="1"/>
          </p:cNvSpPr>
          <p:nvPr/>
        </p:nvSpPr>
        <p:spPr bwMode="auto">
          <a:xfrm>
            <a:off x="1103933" y="4461345"/>
            <a:ext cx="504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>
                <a:latin typeface="黑体" pitchFamily="49" charset="-122"/>
                <a:ea typeface="黑体" pitchFamily="49" charset="-122"/>
              </a:rPr>
              <a:t>动 </a:t>
            </a:r>
          </a:p>
        </p:txBody>
      </p:sp>
      <p:sp>
        <p:nvSpPr>
          <p:cNvPr id="16" name="Text Box 85"/>
          <p:cNvSpPr txBox="1">
            <a:spLocks noChangeArrowheads="1"/>
          </p:cNvSpPr>
          <p:nvPr/>
        </p:nvSpPr>
        <p:spPr bwMode="auto">
          <a:xfrm>
            <a:off x="2140570" y="4486349"/>
            <a:ext cx="842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ahoma" pitchFamily="34" charset="0"/>
                <a:ea typeface="黑体" pitchFamily="49" charset="-122"/>
              </a:rPr>
              <a:t>圆</a:t>
            </a:r>
          </a:p>
        </p:txBody>
      </p:sp>
      <p:sp>
        <p:nvSpPr>
          <p:cNvPr id="17" name="Text Box 86"/>
          <p:cNvSpPr txBox="1">
            <a:spLocks noChangeArrowheads="1"/>
          </p:cNvSpPr>
          <p:nvPr/>
        </p:nvSpPr>
        <p:spPr bwMode="auto">
          <a:xfrm>
            <a:off x="3277220" y="4461345"/>
            <a:ext cx="925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ahoma" pitchFamily="34" charset="0"/>
                <a:ea typeface="黑体" pitchFamily="49" charset="-122"/>
              </a:rPr>
              <a:t>满</a:t>
            </a:r>
          </a:p>
        </p:txBody>
      </p:sp>
      <p:sp>
        <p:nvSpPr>
          <p:cNvPr id="18" name="Text Box 87"/>
          <p:cNvSpPr txBox="1">
            <a:spLocks noChangeArrowheads="1"/>
          </p:cNvSpPr>
          <p:nvPr/>
        </p:nvSpPr>
        <p:spPr bwMode="auto">
          <a:xfrm>
            <a:off x="4267820" y="4486349"/>
            <a:ext cx="925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ahoma" pitchFamily="34" charset="0"/>
                <a:ea typeface="黑体" pitchFamily="49" charset="-122"/>
              </a:rPr>
              <a:t>成</a:t>
            </a:r>
          </a:p>
        </p:txBody>
      </p:sp>
      <p:sp>
        <p:nvSpPr>
          <p:cNvPr id="19" name="Text Box 88"/>
          <p:cNvSpPr txBox="1">
            <a:spLocks noChangeArrowheads="1"/>
          </p:cNvSpPr>
          <p:nvPr/>
        </p:nvSpPr>
        <p:spPr bwMode="auto">
          <a:xfrm>
            <a:off x="5282232" y="4461345"/>
            <a:ext cx="927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ahoma" pitchFamily="34" charset="0"/>
                <a:ea typeface="黑体" pitchFamily="49" charset="-122"/>
              </a:rPr>
              <a:t>功</a:t>
            </a:r>
          </a:p>
        </p:txBody>
      </p:sp>
      <p:sp>
        <p:nvSpPr>
          <p:cNvPr id="20" name="Text Box 89"/>
          <p:cNvSpPr txBox="1">
            <a:spLocks noChangeArrowheads="1"/>
          </p:cNvSpPr>
          <p:nvPr/>
        </p:nvSpPr>
        <p:spPr bwMode="auto">
          <a:xfrm>
            <a:off x="6312520" y="4461345"/>
            <a:ext cx="925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latin typeface="Tahoma" pitchFamily="34" charset="0"/>
                <a:ea typeface="黑体" pitchFamily="49" charset="-122"/>
              </a:rPr>
              <a:t>！</a:t>
            </a:r>
          </a:p>
        </p:txBody>
      </p:sp>
      <p:sp>
        <p:nvSpPr>
          <p:cNvPr id="21" name="矩形 20"/>
          <p:cNvSpPr/>
          <p:nvPr/>
        </p:nvSpPr>
        <p:spPr>
          <a:xfrm>
            <a:off x="3479056" y="-2669"/>
            <a:ext cx="2241633" cy="7001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4100" b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达标检测</a:t>
            </a:r>
          </a:p>
        </p:txBody>
      </p:sp>
    </p:spTree>
    <p:extLst>
      <p:ext uri="{BB962C8B-B14F-4D97-AF65-F5344CB8AC3E}">
        <p14:creationId xmlns:p14="http://schemas.microsoft.com/office/powerpoint/2010/main" val="596411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Group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74328"/>
              </p:ext>
            </p:extLst>
          </p:nvPr>
        </p:nvGraphicFramePr>
        <p:xfrm>
          <a:off x="1498600" y="1426369"/>
          <a:ext cx="6096000" cy="2725426"/>
        </p:xfrm>
        <a:graphic>
          <a:graphicData uri="http://schemas.openxmlformats.org/drawingml/2006/table">
            <a:tbl>
              <a:tblPr/>
              <a:tblGrid>
                <a:gridCol w="677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0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3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78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62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78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78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62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78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88614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49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930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30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8614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049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8614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87" marB="342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3" name="Group 100"/>
          <p:cNvGrpSpPr/>
          <p:nvPr/>
        </p:nvGrpSpPr>
        <p:grpSpPr>
          <a:xfrm>
            <a:off x="1108075" y="1318023"/>
            <a:ext cx="806450" cy="3021887"/>
            <a:chExt cx="508" cy="2631"/>
          </a:xfrm>
        </p:grpSpPr>
        <p:sp>
          <p:nvSpPr>
            <p:cNvPr id="4" name="Text Box 101"/>
            <p:cNvSpPr txBox="1">
              <a:spLocks noChangeArrowheads="1"/>
            </p:cNvSpPr>
            <p:nvPr/>
          </p:nvSpPr>
          <p:spPr bwMode="auto">
            <a:xfrm>
              <a:off x="0" y="0"/>
              <a:ext cx="499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</a:rPr>
                <a:t>８</a:t>
              </a:r>
            </a:p>
          </p:txBody>
        </p:sp>
        <p:sp>
          <p:nvSpPr>
            <p:cNvPr id="5" name="Text Box 102"/>
            <p:cNvSpPr txBox="1">
              <a:spLocks noChangeArrowheads="1"/>
            </p:cNvSpPr>
            <p:nvPr/>
          </p:nvSpPr>
          <p:spPr bwMode="auto">
            <a:xfrm>
              <a:off x="0" y="2309"/>
              <a:ext cx="499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</a:rPr>
                <a:t>１</a:t>
              </a:r>
            </a:p>
          </p:txBody>
        </p:sp>
        <p:sp>
          <p:nvSpPr>
            <p:cNvPr id="6" name="Text Box 103"/>
            <p:cNvSpPr txBox="1">
              <a:spLocks noChangeArrowheads="1"/>
            </p:cNvSpPr>
            <p:nvPr/>
          </p:nvSpPr>
          <p:spPr bwMode="auto">
            <a:xfrm>
              <a:off x="0" y="1959"/>
              <a:ext cx="499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</a:rPr>
                <a:t>２</a:t>
              </a:r>
            </a:p>
          </p:txBody>
        </p:sp>
        <p:sp>
          <p:nvSpPr>
            <p:cNvPr id="7" name="Text Box 104"/>
            <p:cNvSpPr txBox="1">
              <a:spLocks noChangeArrowheads="1"/>
            </p:cNvSpPr>
            <p:nvPr/>
          </p:nvSpPr>
          <p:spPr bwMode="auto">
            <a:xfrm>
              <a:off x="0" y="1633"/>
              <a:ext cx="499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</a:rPr>
                <a:t>３</a:t>
              </a:r>
            </a:p>
          </p:txBody>
        </p:sp>
        <p:sp>
          <p:nvSpPr>
            <p:cNvPr id="8" name="Text Box 105"/>
            <p:cNvSpPr txBox="1">
              <a:spLocks noChangeArrowheads="1"/>
            </p:cNvSpPr>
            <p:nvPr/>
          </p:nvSpPr>
          <p:spPr bwMode="auto">
            <a:xfrm>
              <a:off x="9" y="1316"/>
              <a:ext cx="499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</a:rPr>
                <a:t>４</a:t>
              </a:r>
            </a:p>
          </p:txBody>
        </p:sp>
        <p:sp>
          <p:nvSpPr>
            <p:cNvPr id="9" name="Text Box 106"/>
            <p:cNvSpPr txBox="1">
              <a:spLocks noChangeArrowheads="1"/>
            </p:cNvSpPr>
            <p:nvPr/>
          </p:nvSpPr>
          <p:spPr bwMode="auto">
            <a:xfrm>
              <a:off x="9" y="998"/>
              <a:ext cx="499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</a:rPr>
                <a:t>５</a:t>
              </a:r>
            </a:p>
          </p:txBody>
        </p:sp>
        <p:sp>
          <p:nvSpPr>
            <p:cNvPr id="10" name="Text Box 107"/>
            <p:cNvSpPr txBox="1">
              <a:spLocks noChangeArrowheads="1"/>
            </p:cNvSpPr>
            <p:nvPr/>
          </p:nvSpPr>
          <p:spPr bwMode="auto">
            <a:xfrm>
              <a:off x="0" y="677"/>
              <a:ext cx="499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</a:rPr>
                <a:t>６</a:t>
              </a:r>
            </a:p>
          </p:txBody>
        </p:sp>
        <p:sp>
          <p:nvSpPr>
            <p:cNvPr id="11" name="Text Box 108"/>
            <p:cNvSpPr txBox="1">
              <a:spLocks noChangeArrowheads="1"/>
            </p:cNvSpPr>
            <p:nvPr/>
          </p:nvSpPr>
          <p:spPr bwMode="auto">
            <a:xfrm>
              <a:off x="0" y="359"/>
              <a:ext cx="499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</a:rPr>
                <a:t>７</a:t>
              </a:r>
            </a:p>
          </p:txBody>
        </p:sp>
      </p:grpSp>
      <p:grpSp>
        <p:nvGrpSpPr>
          <p:cNvPr id="12" name="Group 109"/>
          <p:cNvGrpSpPr/>
          <p:nvPr/>
        </p:nvGrpSpPr>
        <p:grpSpPr>
          <a:xfrm>
            <a:off x="1411289" y="4121944"/>
            <a:ext cx="6638925" cy="379810"/>
            <a:chExt cx="4182" cy="319"/>
          </a:xfrm>
        </p:grpSpPr>
        <p:sp>
          <p:nvSpPr>
            <p:cNvPr id="13" name="Text Box 110"/>
            <p:cNvSpPr txBox="1">
              <a:spLocks noChangeArrowheads="1"/>
            </p:cNvSpPr>
            <p:nvPr/>
          </p:nvSpPr>
          <p:spPr bwMode="auto">
            <a:xfrm>
              <a:off x="0" y="8"/>
              <a:ext cx="49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</a:rPr>
                <a:t>１</a:t>
              </a:r>
            </a:p>
          </p:txBody>
        </p:sp>
        <p:sp>
          <p:nvSpPr>
            <p:cNvPr id="14" name="Text Box 111"/>
            <p:cNvSpPr txBox="1">
              <a:spLocks noChangeArrowheads="1"/>
            </p:cNvSpPr>
            <p:nvPr/>
          </p:nvSpPr>
          <p:spPr bwMode="auto">
            <a:xfrm>
              <a:off x="317" y="8"/>
              <a:ext cx="49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</a:rPr>
                <a:t>２</a:t>
              </a:r>
            </a:p>
          </p:txBody>
        </p:sp>
        <p:sp>
          <p:nvSpPr>
            <p:cNvPr id="15" name="Text Box 112"/>
            <p:cNvSpPr txBox="1">
              <a:spLocks noChangeArrowheads="1"/>
            </p:cNvSpPr>
            <p:nvPr/>
          </p:nvSpPr>
          <p:spPr bwMode="auto">
            <a:xfrm>
              <a:off x="771" y="9"/>
              <a:ext cx="49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</a:rPr>
                <a:t>３</a:t>
              </a:r>
            </a:p>
          </p:txBody>
        </p:sp>
        <p:sp>
          <p:nvSpPr>
            <p:cNvPr id="16" name="Text Box 113"/>
            <p:cNvSpPr txBox="1">
              <a:spLocks noChangeArrowheads="1"/>
            </p:cNvSpPr>
            <p:nvPr/>
          </p:nvSpPr>
          <p:spPr bwMode="auto">
            <a:xfrm>
              <a:off x="1225" y="9"/>
              <a:ext cx="49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</a:rPr>
                <a:t>４</a:t>
              </a:r>
            </a:p>
          </p:txBody>
        </p:sp>
        <p:sp>
          <p:nvSpPr>
            <p:cNvPr id="17" name="Text Box 114"/>
            <p:cNvSpPr txBox="1">
              <a:spLocks noChangeArrowheads="1"/>
            </p:cNvSpPr>
            <p:nvPr/>
          </p:nvSpPr>
          <p:spPr bwMode="auto">
            <a:xfrm>
              <a:off x="1605" y="9"/>
              <a:ext cx="49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</a:rPr>
                <a:t>５</a:t>
              </a:r>
            </a:p>
          </p:txBody>
        </p:sp>
        <p:sp>
          <p:nvSpPr>
            <p:cNvPr id="18" name="Text Box 115"/>
            <p:cNvSpPr txBox="1">
              <a:spLocks noChangeArrowheads="1"/>
            </p:cNvSpPr>
            <p:nvPr/>
          </p:nvSpPr>
          <p:spPr bwMode="auto">
            <a:xfrm>
              <a:off x="2032" y="9"/>
              <a:ext cx="49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</a:rPr>
                <a:t>６</a:t>
              </a:r>
            </a:p>
          </p:txBody>
        </p:sp>
        <p:sp>
          <p:nvSpPr>
            <p:cNvPr id="19" name="Text Box 116"/>
            <p:cNvSpPr txBox="1">
              <a:spLocks noChangeArrowheads="1"/>
            </p:cNvSpPr>
            <p:nvPr/>
          </p:nvSpPr>
          <p:spPr bwMode="auto">
            <a:xfrm>
              <a:off x="2486" y="9"/>
              <a:ext cx="49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</a:rPr>
                <a:t>７</a:t>
              </a:r>
            </a:p>
          </p:txBody>
        </p:sp>
        <p:sp>
          <p:nvSpPr>
            <p:cNvPr id="20" name="Text Box 117"/>
            <p:cNvSpPr txBox="1">
              <a:spLocks noChangeArrowheads="1"/>
            </p:cNvSpPr>
            <p:nvPr/>
          </p:nvSpPr>
          <p:spPr bwMode="auto">
            <a:xfrm>
              <a:off x="2893" y="0"/>
              <a:ext cx="49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</a:rPr>
                <a:t>８</a:t>
              </a:r>
            </a:p>
          </p:txBody>
        </p:sp>
        <p:sp>
          <p:nvSpPr>
            <p:cNvPr id="21" name="Text Box 118"/>
            <p:cNvSpPr txBox="1">
              <a:spLocks noChangeArrowheads="1"/>
            </p:cNvSpPr>
            <p:nvPr/>
          </p:nvSpPr>
          <p:spPr bwMode="auto">
            <a:xfrm>
              <a:off x="3311" y="0"/>
              <a:ext cx="49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</a:rPr>
                <a:t>９</a:t>
              </a:r>
            </a:p>
          </p:txBody>
        </p:sp>
        <p:sp>
          <p:nvSpPr>
            <p:cNvPr id="22" name="Text Box 119"/>
            <p:cNvSpPr txBox="1">
              <a:spLocks noChangeArrowheads="1"/>
            </p:cNvSpPr>
            <p:nvPr/>
          </p:nvSpPr>
          <p:spPr bwMode="auto">
            <a:xfrm>
              <a:off x="3683" y="0"/>
              <a:ext cx="49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</a:rPr>
                <a:t>１０</a:t>
              </a:r>
            </a:p>
          </p:txBody>
        </p:sp>
      </p:grpSp>
      <p:sp>
        <p:nvSpPr>
          <p:cNvPr id="23" name="Text Box 120"/>
          <p:cNvSpPr txBox="1">
            <a:spLocks noChangeArrowheads="1"/>
          </p:cNvSpPr>
          <p:nvPr/>
        </p:nvSpPr>
        <p:spPr bwMode="auto">
          <a:xfrm>
            <a:off x="2649538" y="3202782"/>
            <a:ext cx="431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</a:rPr>
              <a:t>●</a:t>
            </a:r>
          </a:p>
        </p:txBody>
      </p:sp>
      <p:sp>
        <p:nvSpPr>
          <p:cNvPr id="24" name="Text Box 121"/>
          <p:cNvSpPr txBox="1">
            <a:spLocks noChangeArrowheads="1"/>
          </p:cNvSpPr>
          <p:nvPr/>
        </p:nvSpPr>
        <p:spPr bwMode="auto">
          <a:xfrm>
            <a:off x="4003675" y="3634979"/>
            <a:ext cx="431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</a:rPr>
              <a:t>●</a:t>
            </a:r>
          </a:p>
        </p:txBody>
      </p:sp>
      <p:sp>
        <p:nvSpPr>
          <p:cNvPr id="25" name="Text Box 122"/>
          <p:cNvSpPr txBox="1">
            <a:spLocks noChangeArrowheads="1"/>
          </p:cNvSpPr>
          <p:nvPr/>
        </p:nvSpPr>
        <p:spPr bwMode="auto">
          <a:xfrm>
            <a:off x="4679950" y="1296591"/>
            <a:ext cx="431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</a:rPr>
              <a:t>●</a:t>
            </a:r>
          </a:p>
        </p:txBody>
      </p:sp>
      <p:sp>
        <p:nvSpPr>
          <p:cNvPr id="26" name="Text Box 123"/>
          <p:cNvSpPr txBox="1">
            <a:spLocks noChangeArrowheads="1"/>
          </p:cNvSpPr>
          <p:nvPr/>
        </p:nvSpPr>
        <p:spPr bwMode="auto">
          <a:xfrm>
            <a:off x="5386388" y="2839641"/>
            <a:ext cx="431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</a:rPr>
              <a:t>●</a:t>
            </a:r>
          </a:p>
        </p:txBody>
      </p:sp>
      <p:sp>
        <p:nvSpPr>
          <p:cNvPr id="27" name="Text Box 124"/>
          <p:cNvSpPr txBox="1">
            <a:spLocks noChangeArrowheads="1"/>
          </p:cNvSpPr>
          <p:nvPr/>
        </p:nvSpPr>
        <p:spPr bwMode="auto">
          <a:xfrm>
            <a:off x="1987550" y="3639741"/>
            <a:ext cx="431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</a:rPr>
              <a:t>●</a:t>
            </a:r>
          </a:p>
        </p:txBody>
      </p:sp>
      <p:sp>
        <p:nvSpPr>
          <p:cNvPr id="28" name="Text Box 125"/>
          <p:cNvSpPr txBox="1">
            <a:spLocks noChangeArrowheads="1"/>
          </p:cNvSpPr>
          <p:nvPr/>
        </p:nvSpPr>
        <p:spPr bwMode="auto">
          <a:xfrm>
            <a:off x="2649538" y="1668066"/>
            <a:ext cx="431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</a:rPr>
              <a:t>●</a:t>
            </a:r>
          </a:p>
        </p:txBody>
      </p:sp>
      <p:sp>
        <p:nvSpPr>
          <p:cNvPr id="29" name="Text Box 126"/>
          <p:cNvSpPr txBox="1">
            <a:spLocks noChangeArrowheads="1"/>
          </p:cNvSpPr>
          <p:nvPr/>
        </p:nvSpPr>
        <p:spPr bwMode="auto">
          <a:xfrm>
            <a:off x="6034088" y="2463404"/>
            <a:ext cx="3603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</a:rPr>
              <a:t>●</a:t>
            </a:r>
          </a:p>
        </p:txBody>
      </p:sp>
      <p:sp>
        <p:nvSpPr>
          <p:cNvPr id="30" name="Text Box 127"/>
          <p:cNvSpPr txBox="1">
            <a:spLocks noChangeArrowheads="1"/>
          </p:cNvSpPr>
          <p:nvPr/>
        </p:nvSpPr>
        <p:spPr bwMode="auto">
          <a:xfrm>
            <a:off x="6681788" y="2083594"/>
            <a:ext cx="431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</a:rPr>
              <a:t>●</a:t>
            </a:r>
          </a:p>
        </p:txBody>
      </p:sp>
      <p:sp>
        <p:nvSpPr>
          <p:cNvPr id="31" name="Text Box 128"/>
          <p:cNvSpPr txBox="1">
            <a:spLocks noChangeArrowheads="1"/>
          </p:cNvSpPr>
          <p:nvPr/>
        </p:nvSpPr>
        <p:spPr bwMode="auto">
          <a:xfrm>
            <a:off x="4191001" y="3477817"/>
            <a:ext cx="7207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大门</a:t>
            </a:r>
          </a:p>
        </p:txBody>
      </p:sp>
      <p:sp>
        <p:nvSpPr>
          <p:cNvPr id="32" name="Text Box 129"/>
          <p:cNvSpPr txBox="1">
            <a:spLocks noChangeArrowheads="1"/>
          </p:cNvSpPr>
          <p:nvPr/>
        </p:nvSpPr>
        <p:spPr bwMode="auto">
          <a:xfrm>
            <a:off x="6537326" y="2311004"/>
            <a:ext cx="7207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食堂</a:t>
            </a:r>
          </a:p>
        </p:txBody>
      </p:sp>
      <p:sp>
        <p:nvSpPr>
          <p:cNvPr id="33" name="Text Box 130"/>
          <p:cNvSpPr txBox="1">
            <a:spLocks noChangeArrowheads="1"/>
          </p:cNvSpPr>
          <p:nvPr/>
        </p:nvSpPr>
        <p:spPr bwMode="auto">
          <a:xfrm>
            <a:off x="5818189" y="2689623"/>
            <a:ext cx="10810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宿舍楼</a:t>
            </a:r>
          </a:p>
        </p:txBody>
      </p:sp>
      <p:sp>
        <p:nvSpPr>
          <p:cNvPr id="34" name="Text Box 131"/>
          <p:cNvSpPr txBox="1">
            <a:spLocks noChangeArrowheads="1"/>
          </p:cNvSpPr>
          <p:nvPr/>
        </p:nvSpPr>
        <p:spPr bwMode="auto">
          <a:xfrm>
            <a:off x="1641476" y="3380185"/>
            <a:ext cx="13684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宣传橱窗</a:t>
            </a:r>
          </a:p>
        </p:txBody>
      </p:sp>
      <p:sp>
        <p:nvSpPr>
          <p:cNvPr id="35" name="Text Box 132"/>
          <p:cNvSpPr txBox="1">
            <a:spLocks noChangeArrowheads="1"/>
          </p:cNvSpPr>
          <p:nvPr/>
        </p:nvSpPr>
        <p:spPr bwMode="auto">
          <a:xfrm>
            <a:off x="2505076" y="1463279"/>
            <a:ext cx="10080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实验楼</a:t>
            </a:r>
          </a:p>
        </p:txBody>
      </p:sp>
      <p:sp>
        <p:nvSpPr>
          <p:cNvPr id="36" name="Text Box 133"/>
          <p:cNvSpPr txBox="1">
            <a:spLocks noChangeArrowheads="1"/>
          </p:cNvSpPr>
          <p:nvPr/>
        </p:nvSpPr>
        <p:spPr bwMode="auto">
          <a:xfrm>
            <a:off x="5241926" y="3067051"/>
            <a:ext cx="11525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教学楼</a:t>
            </a:r>
          </a:p>
        </p:txBody>
      </p:sp>
      <p:sp>
        <p:nvSpPr>
          <p:cNvPr id="37" name="Text Box 134"/>
          <p:cNvSpPr txBox="1">
            <a:spLocks noChangeArrowheads="1"/>
          </p:cNvSpPr>
          <p:nvPr/>
        </p:nvSpPr>
        <p:spPr bwMode="auto">
          <a:xfrm>
            <a:off x="4565650" y="1491854"/>
            <a:ext cx="10795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运动场</a:t>
            </a:r>
          </a:p>
        </p:txBody>
      </p:sp>
      <p:sp>
        <p:nvSpPr>
          <p:cNvPr id="38" name="Text Box 135"/>
          <p:cNvSpPr txBox="1">
            <a:spLocks noChangeArrowheads="1"/>
          </p:cNvSpPr>
          <p:nvPr/>
        </p:nvSpPr>
        <p:spPr bwMode="auto">
          <a:xfrm>
            <a:off x="2505076" y="2997994"/>
            <a:ext cx="10080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办公楼</a:t>
            </a:r>
          </a:p>
        </p:txBody>
      </p:sp>
      <p:sp>
        <p:nvSpPr>
          <p:cNvPr id="39" name="Text Box 136"/>
          <p:cNvSpPr txBox="1">
            <a:spLocks noChangeArrowheads="1"/>
          </p:cNvSpPr>
          <p:nvPr/>
        </p:nvSpPr>
        <p:spPr bwMode="auto">
          <a:xfrm flipH="1">
            <a:off x="7113589" y="2253854"/>
            <a:ext cx="1133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C00000"/>
                </a:solidFill>
                <a:latin typeface="Times New Roman" pitchFamily="18" charset="0"/>
              </a:rPr>
              <a:t>(9,6)</a:t>
            </a:r>
            <a:endParaRPr lang="en-US" altLang="zh-CN" sz="2800">
              <a:solidFill>
                <a:srgbClr val="C00000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 Box 137"/>
          <p:cNvSpPr txBox="1">
            <a:spLocks noChangeArrowheads="1"/>
          </p:cNvSpPr>
          <p:nvPr/>
        </p:nvSpPr>
        <p:spPr bwMode="auto">
          <a:xfrm rot="10800000" flipH="1" flipV="1">
            <a:off x="6667501" y="2541122"/>
            <a:ext cx="13303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C00000"/>
                </a:solidFill>
                <a:latin typeface="Times New Roman" pitchFamily="18" charset="0"/>
              </a:rPr>
              <a:t>(8,5)</a:t>
            </a:r>
          </a:p>
        </p:txBody>
      </p:sp>
      <p:sp>
        <p:nvSpPr>
          <p:cNvPr id="41" name="Text Box 138"/>
          <p:cNvSpPr txBox="1">
            <a:spLocks noChangeArrowheads="1"/>
          </p:cNvSpPr>
          <p:nvPr/>
        </p:nvSpPr>
        <p:spPr bwMode="auto">
          <a:xfrm>
            <a:off x="3282950" y="1418035"/>
            <a:ext cx="17287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C00000"/>
                </a:solidFill>
                <a:latin typeface="Times New Roman" pitchFamily="18" charset="0"/>
              </a:rPr>
              <a:t>(3,7)</a:t>
            </a:r>
          </a:p>
        </p:txBody>
      </p:sp>
      <p:sp>
        <p:nvSpPr>
          <p:cNvPr id="42" name="Text Box 139"/>
          <p:cNvSpPr txBox="1">
            <a:spLocks noChangeArrowheads="1"/>
          </p:cNvSpPr>
          <p:nvPr/>
        </p:nvSpPr>
        <p:spPr bwMode="auto">
          <a:xfrm>
            <a:off x="5400676" y="1426369"/>
            <a:ext cx="9937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C00000"/>
                </a:solidFill>
                <a:latin typeface="Times New Roman" pitchFamily="18" charset="0"/>
              </a:rPr>
              <a:t>(6,8)</a:t>
            </a:r>
            <a:endParaRPr lang="en-US" altLang="zh-CN" sz="28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 Box 140"/>
          <p:cNvSpPr txBox="1">
            <a:spLocks noChangeArrowheads="1"/>
          </p:cNvSpPr>
          <p:nvPr/>
        </p:nvSpPr>
        <p:spPr bwMode="auto">
          <a:xfrm>
            <a:off x="6034089" y="3020616"/>
            <a:ext cx="1368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C00000"/>
                </a:solidFill>
                <a:latin typeface="Times New Roman" pitchFamily="18" charset="0"/>
              </a:rPr>
              <a:t>(7,4)</a:t>
            </a:r>
          </a:p>
        </p:txBody>
      </p:sp>
      <p:sp>
        <p:nvSpPr>
          <p:cNvPr id="44" name="Text Box 141"/>
          <p:cNvSpPr txBox="1">
            <a:spLocks noChangeArrowheads="1"/>
          </p:cNvSpPr>
          <p:nvPr/>
        </p:nvSpPr>
        <p:spPr bwMode="auto">
          <a:xfrm>
            <a:off x="2649538" y="3321844"/>
            <a:ext cx="1511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C00000"/>
                </a:solidFill>
                <a:latin typeface="Times New Roman" pitchFamily="18" charset="0"/>
              </a:rPr>
              <a:t>(2,2)</a:t>
            </a:r>
          </a:p>
        </p:txBody>
      </p:sp>
      <p:sp>
        <p:nvSpPr>
          <p:cNvPr id="45" name="Text Box 142"/>
          <p:cNvSpPr txBox="1">
            <a:spLocks noChangeArrowheads="1"/>
          </p:cNvSpPr>
          <p:nvPr/>
        </p:nvSpPr>
        <p:spPr bwMode="auto">
          <a:xfrm>
            <a:off x="3311526" y="2951560"/>
            <a:ext cx="18002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C00000"/>
                </a:solidFill>
                <a:latin typeface="Times New Roman" pitchFamily="18" charset="0"/>
              </a:rPr>
              <a:t>(3,3)</a:t>
            </a:r>
            <a:endParaRPr lang="zh-CN" altLang="en-US" sz="280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46" name="Text Box 143"/>
          <p:cNvSpPr txBox="1">
            <a:spLocks noChangeArrowheads="1"/>
          </p:cNvSpPr>
          <p:nvPr/>
        </p:nvSpPr>
        <p:spPr bwMode="auto">
          <a:xfrm>
            <a:off x="4565651" y="3432573"/>
            <a:ext cx="13516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>
                <a:solidFill>
                  <a:srgbClr val="C00000"/>
                </a:solidFill>
                <a:latin typeface="Times New Roman" pitchFamily="18" charset="0"/>
              </a:rPr>
              <a:t>（</a:t>
            </a:r>
            <a:r>
              <a:rPr lang="en-US" altLang="zh-CN" sz="2800">
                <a:solidFill>
                  <a:srgbClr val="C00000"/>
                </a:solidFill>
                <a:latin typeface="Times New Roman" pitchFamily="18" charset="0"/>
              </a:rPr>
              <a:t>5,2</a:t>
            </a:r>
            <a:r>
              <a:rPr lang="zh-CN" altLang="en-US" sz="2800">
                <a:solidFill>
                  <a:srgbClr val="C00000"/>
                </a:solidFill>
                <a:latin typeface="Times New Roman" pitchFamily="18" charset="0"/>
              </a:rPr>
              <a:t>）</a:t>
            </a:r>
            <a:endParaRPr lang="zh-CN" altLang="en-US" sz="2800">
              <a:solidFill>
                <a:srgbClr val="C00000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 Box 145"/>
          <p:cNvSpPr txBox="1">
            <a:spLocks noChangeArrowheads="1"/>
          </p:cNvSpPr>
          <p:nvPr/>
        </p:nvSpPr>
        <p:spPr bwMode="auto">
          <a:xfrm>
            <a:off x="214313" y="699542"/>
            <a:ext cx="74174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4.</a:t>
            </a:r>
            <a:r>
              <a:rPr lang="zh-CN" altLang="en-US" sz="2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已知大门的位置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,</a:t>
            </a:r>
            <a:r>
              <a:rPr lang="zh-CN" altLang="en-US" sz="2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用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有序数对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表示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学校里的各个地点</a:t>
            </a:r>
            <a:r>
              <a:rPr lang="en-US" altLang="zh-CN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.</a:t>
            </a:r>
          </a:p>
        </p:txBody>
      </p:sp>
      <p:sp>
        <p:nvSpPr>
          <p:cNvPr id="48" name="矩形 47"/>
          <p:cNvSpPr/>
          <p:nvPr/>
        </p:nvSpPr>
        <p:spPr>
          <a:xfrm>
            <a:off x="3479056" y="-2669"/>
            <a:ext cx="2241633" cy="7001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4100" b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达标检测</a:t>
            </a:r>
          </a:p>
        </p:txBody>
      </p:sp>
    </p:spTree>
    <p:extLst>
      <p:ext uri="{BB962C8B-B14F-4D97-AF65-F5344CB8AC3E}">
        <p14:creationId xmlns:p14="http://schemas.microsoft.com/office/powerpoint/2010/main" val="12127741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3479057" y="-2669"/>
            <a:ext cx="2241634" cy="7001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4100" b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学习任务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356" y="1208202"/>
            <a:ext cx="638925" cy="51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3"/>
          <p:cNvSpPr txBox="1"/>
          <p:nvPr/>
        </p:nvSpPr>
        <p:spPr>
          <a:xfrm>
            <a:off x="1165384" y="1172527"/>
            <a:ext cx="7156133" cy="55605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b="1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了解有序数对的概念</a:t>
            </a:r>
            <a:r>
              <a:rPr lang="en-US" altLang="zh-CN" sz="2700" b="1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.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3732" y="2089052"/>
            <a:ext cx="638925" cy="51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8"/>
          <p:cNvSpPr txBox="1"/>
          <p:nvPr/>
        </p:nvSpPr>
        <p:spPr>
          <a:xfrm>
            <a:off x="1170147" y="2036921"/>
            <a:ext cx="7866349" cy="11495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b="1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结合实例进一步体会有序数对的意义，并会用有序数对表示物体的位置</a:t>
            </a:r>
            <a:r>
              <a:rPr lang="en-US" altLang="zh-CN" sz="2700" b="1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.</a:t>
            </a:r>
            <a:endParaRPr lang="zh-CN" altLang="en-US" sz="2700" b="1">
              <a:solidFill>
                <a:schemeClr val="tx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1605943"/>
      </p:ext>
    </p:extLst>
  </p:cSld>
  <p:clrMapOvr>
    <a:masterClrMapping/>
  </p:clrMapOvr>
  <p:transition spd="slow">
    <p:fad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376215" y="3289688"/>
            <a:ext cx="7580336" cy="1047081"/>
            <a:chOff x="592" y="6907"/>
            <a:chExt cx="11937" cy="2198"/>
          </a:xfrm>
        </p:grpSpPr>
        <p:sp>
          <p:nvSpPr>
            <p:cNvPr id="4" name="Text Box 19"/>
            <p:cNvSpPr txBox="1">
              <a:spLocks noChangeArrowheads="1"/>
            </p:cNvSpPr>
            <p:nvPr/>
          </p:nvSpPr>
          <p:spPr bwMode="auto">
            <a:xfrm>
              <a:off x="1870" y="8007"/>
              <a:ext cx="4310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A50021"/>
                  </a:solidFill>
                  <a:latin typeface="Times New Roman" pitchFamily="18" charset="0"/>
                  <a:ea typeface="黑体" pitchFamily="49" charset="-122"/>
                </a:rPr>
                <a:t>有序数对</a:t>
              </a:r>
            </a:p>
          </p:txBody>
        </p:sp>
        <p:sp>
          <p:nvSpPr>
            <p:cNvPr id="5" name="Text Box 20"/>
            <p:cNvSpPr txBox="1">
              <a:spLocks noChangeArrowheads="1"/>
            </p:cNvSpPr>
            <p:nvPr/>
          </p:nvSpPr>
          <p:spPr bwMode="auto">
            <a:xfrm>
              <a:off x="8902" y="8007"/>
              <a:ext cx="3627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A50021"/>
                  </a:solidFill>
                  <a:latin typeface="Times New Roman" pitchFamily="18" charset="0"/>
                  <a:ea typeface="黑体" pitchFamily="49" charset="-122"/>
                </a:rPr>
                <a:t>点的位置</a:t>
              </a:r>
            </a:p>
          </p:txBody>
        </p:sp>
        <p:sp>
          <p:nvSpPr>
            <p:cNvPr id="6" name="AutoShape 21"/>
            <p:cNvSpPr>
              <a:spLocks noChangeArrowheads="1"/>
            </p:cNvSpPr>
            <p:nvPr/>
          </p:nvSpPr>
          <p:spPr bwMode="auto">
            <a:xfrm>
              <a:off x="6633" y="8425"/>
              <a:ext cx="2040" cy="452"/>
            </a:xfrm>
            <a:prstGeom prst="rightArrow">
              <a:avLst>
                <a:gd name="adj1" fmla="val 50000"/>
                <a:gd name="adj2" fmla="val 1124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2800">
                <a:ea typeface="黑体" panose="02010609060101010101" pitchFamily="49" charset="-122"/>
              </a:endParaRPr>
            </a:p>
          </p:txBody>
        </p:sp>
        <p:sp>
          <p:nvSpPr>
            <p:cNvPr id="7" name="AutoShape 22"/>
            <p:cNvSpPr>
              <a:spLocks noChangeArrowheads="1"/>
            </p:cNvSpPr>
            <p:nvPr/>
          </p:nvSpPr>
          <p:spPr bwMode="auto">
            <a:xfrm>
              <a:off x="4821" y="8425"/>
              <a:ext cx="1812" cy="452"/>
            </a:xfrm>
            <a:prstGeom prst="leftArrow">
              <a:avLst>
                <a:gd name="adj1" fmla="val 50000"/>
                <a:gd name="adj2" fmla="val 9985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2800">
                <a:ea typeface="黑体" pitchFamily="49" charset="-122"/>
              </a:endParaRPr>
            </a:p>
          </p:txBody>
        </p:sp>
        <p:sp>
          <p:nvSpPr>
            <p:cNvPr id="8" name="Text Box 23"/>
            <p:cNvSpPr txBox="1">
              <a:spLocks noChangeArrowheads="1"/>
            </p:cNvSpPr>
            <p:nvPr/>
          </p:nvSpPr>
          <p:spPr bwMode="auto">
            <a:xfrm>
              <a:off x="592" y="6907"/>
              <a:ext cx="4082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3B25DB"/>
                  </a:solidFill>
                  <a:latin typeface="Times New Roman" pitchFamily="18" charset="0"/>
                  <a:ea typeface="黑体" pitchFamily="49" charset="-122"/>
                </a:rPr>
                <a:t>思想方法：</a:t>
              </a:r>
            </a:p>
          </p:txBody>
        </p:sp>
      </p:grp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467544" y="1322155"/>
            <a:ext cx="8352928" cy="1303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我们把这种有顺序的两个数</a:t>
            </a:r>
            <a:r>
              <a:rPr lang="en-US" altLang="zh-CN" sz="2800" b="1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a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与</a:t>
            </a:r>
            <a:r>
              <a:rPr lang="en-US" altLang="zh-CN" sz="2800" b="1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b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组成的数对，叫做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有序数对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记做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i="1">
                <a:latin typeface="Times New Roman" pitchFamily="18" charset="0"/>
                <a:ea typeface="黑体" pitchFamily="49" charset="-122"/>
              </a:rPr>
              <a:t>a</a:t>
            </a:r>
            <a:r>
              <a:rPr lang="en-US" altLang="zh-CN" sz="2800" b="1">
                <a:latin typeface="Times New Roman" pitchFamily="18" charset="0"/>
                <a:ea typeface="黑体" pitchFamily="49" charset="-122"/>
              </a:rPr>
              <a:t>,</a:t>
            </a:r>
            <a:r>
              <a:rPr lang="zh-CN" altLang="en-US" sz="2800" b="1" i="1"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800" b="1" i="1">
                <a:latin typeface="Times New Roman" pitchFamily="18" charset="0"/>
                <a:ea typeface="黑体" pitchFamily="49" charset="-122"/>
              </a:rPr>
              <a:t>b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）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.</a:t>
            </a:r>
          </a:p>
        </p:txBody>
      </p:sp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323528" y="771550"/>
            <a:ext cx="2698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有序数对的概念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62823" y="2634984"/>
            <a:ext cx="6917278" cy="65684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注意</a:t>
            </a:r>
            <a:r>
              <a:rPr lang="en-US" altLang="zh-CN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a</a:t>
            </a:r>
            <a:r>
              <a:rPr lang="en-US" altLang="zh-CN"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,</a:t>
            </a:r>
            <a:r>
              <a:rPr lang="en-US" altLang="zh-CN" sz="2800" b="1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b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）与（</a:t>
            </a:r>
            <a:r>
              <a:rPr lang="zh-CN" altLang="en-US" sz="2800" b="1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b</a:t>
            </a:r>
            <a:r>
              <a:rPr lang="en-US" altLang="zh-CN"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,</a:t>
            </a:r>
            <a:r>
              <a:rPr lang="en-US" altLang="zh-CN" sz="2800" b="1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a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）是两个不同的数据</a:t>
            </a:r>
            <a:r>
              <a:rPr lang="en-US" altLang="zh-CN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.</a:t>
            </a:r>
          </a:p>
        </p:txBody>
      </p:sp>
      <p:sp>
        <p:nvSpPr>
          <p:cNvPr id="16" name="矩形 15"/>
          <p:cNvSpPr/>
          <p:nvPr/>
        </p:nvSpPr>
        <p:spPr>
          <a:xfrm>
            <a:off x="3479056" y="-2669"/>
            <a:ext cx="2241633" cy="7001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4100" b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小结梳理</a:t>
            </a:r>
          </a:p>
        </p:txBody>
      </p:sp>
    </p:spTree>
    <p:extLst>
      <p:ext uri="{BB962C8B-B14F-4D97-AF65-F5344CB8AC3E}">
        <p14:creationId xmlns:p14="http://schemas.microsoft.com/office/powerpoint/2010/main" val="2150927854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任意多边形 1"/>
          <p:cNvSpPr/>
          <p:nvPr/>
        </p:nvSpPr>
        <p:spPr>
          <a:xfrm>
            <a:off x="2427447" y="1766412"/>
            <a:ext cx="4289584" cy="908209"/>
          </a:xfrm>
          <a:custGeom>
            <a:gdLst>
              <a:gd name="connsiteX0" fmla="*/ 274000 w 5719390"/>
              <a:gd name="connsiteY0" fmla="*/ 0 h 1353671"/>
              <a:gd name="connsiteX1" fmla="*/ 5277768 w 5719390"/>
              <a:gd name="connsiteY1" fmla="*/ 0 h 1353671"/>
              <a:gd name="connsiteX2" fmla="*/ 5719390 w 5719390"/>
              <a:gd name="connsiteY2" fmla="*/ 134605 h 1353671"/>
              <a:gd name="connsiteX3" fmla="*/ 5719390 w 5719390"/>
              <a:gd name="connsiteY3" fmla="*/ 507988 h 1353671"/>
              <a:gd name="connsiteX4" fmla="*/ 5342828 w 5719390"/>
              <a:gd name="connsiteY4" fmla="*/ 1353671 h 1353671"/>
              <a:gd name="connsiteX5" fmla="*/ 493707 w 5719390"/>
              <a:gd name="connsiteY5" fmla="*/ 1353671 h 1353671"/>
              <a:gd name="connsiteX6" fmla="*/ 0 w 5719390"/>
              <a:gd name="connsiteY6" fmla="*/ 1139661 h 1353671"/>
              <a:gd name="connsiteX7" fmla="*/ 0 w 5719390"/>
              <a:gd name="connsiteY7" fmla="*/ 615349 h 135367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19390" h="1353671">
                <a:moveTo>
                  <a:pt x="274000" y="0"/>
                </a:moveTo>
                <a:lnTo>
                  <a:pt x="5277768" y="0"/>
                </a:lnTo>
                <a:lnTo>
                  <a:pt x="5719390" y="134605"/>
                </a:lnTo>
                <a:lnTo>
                  <a:pt x="5719390" y="507988"/>
                </a:lnTo>
                <a:lnTo>
                  <a:pt x="5342828" y="1353671"/>
                </a:lnTo>
                <a:lnTo>
                  <a:pt x="493707" y="1353671"/>
                </a:lnTo>
                <a:lnTo>
                  <a:pt x="0" y="1139661"/>
                </a:lnTo>
                <a:lnTo>
                  <a:pt x="0" y="6153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21417" y="1823372"/>
            <a:ext cx="3294698" cy="838691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000" b="1">
                <a:solidFill>
                  <a:srgbClr val="00B050"/>
                </a:solidFill>
              </a:rPr>
              <a:t>谢谢观看！</a:t>
            </a:r>
          </a:p>
        </p:txBody>
      </p:sp>
      <p:sp>
        <p:nvSpPr>
          <p:cNvPr id="5" name="任意多边形 4"/>
          <p:cNvSpPr/>
          <p:nvPr/>
        </p:nvSpPr>
        <p:spPr>
          <a:xfrm rot="20111512">
            <a:off x="2092507" y="1540709"/>
            <a:ext cx="302078" cy="506186"/>
          </a:xfrm>
          <a:custGeom>
            <a:gdLst>
              <a:gd name="connsiteX0" fmla="*/ 239485 w 402771"/>
              <a:gd name="connsiteY0" fmla="*/ 0 h 674914"/>
              <a:gd name="connsiteX1" fmla="*/ 402771 w 402771"/>
              <a:gd name="connsiteY1" fmla="*/ 206828 h 674914"/>
              <a:gd name="connsiteX2" fmla="*/ 0 w 402771"/>
              <a:gd name="connsiteY2" fmla="*/ 674914 h 674914"/>
              <a:gd name="connsiteX3" fmla="*/ 239485 w 402771"/>
              <a:gd name="connsiteY3" fmla="*/ 0 h 67491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771" h="674914">
                <a:moveTo>
                  <a:pt x="239485" y="0"/>
                </a:moveTo>
                <a:lnTo>
                  <a:pt x="402771" y="206828"/>
                </a:lnTo>
                <a:lnTo>
                  <a:pt x="0" y="674914"/>
                </a:lnTo>
                <a:lnTo>
                  <a:pt x="2394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941947" y="2107882"/>
            <a:ext cx="269422" cy="244928"/>
          </a:xfrm>
          <a:custGeom>
            <a:gdLst>
              <a:gd name="connsiteX0" fmla="*/ 0 w 359229"/>
              <a:gd name="connsiteY0" fmla="*/ 0 h 326571"/>
              <a:gd name="connsiteX1" fmla="*/ 250372 w 359229"/>
              <a:gd name="connsiteY1" fmla="*/ 10885 h 326571"/>
              <a:gd name="connsiteX2" fmla="*/ 359229 w 359229"/>
              <a:gd name="connsiteY2" fmla="*/ 250371 h 326571"/>
              <a:gd name="connsiteX3" fmla="*/ 108857 w 359229"/>
              <a:gd name="connsiteY3" fmla="*/ 326571 h 326571"/>
              <a:gd name="connsiteX4" fmla="*/ 0 w 359229"/>
              <a:gd name="connsiteY4" fmla="*/ 0 h 32657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229" h="326571">
                <a:moveTo>
                  <a:pt x="0" y="0"/>
                </a:moveTo>
                <a:lnTo>
                  <a:pt x="250372" y="10885"/>
                </a:lnTo>
                <a:lnTo>
                  <a:pt x="359229" y="250371"/>
                </a:lnTo>
                <a:lnTo>
                  <a:pt x="108857" y="32657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6734159" y="2270711"/>
            <a:ext cx="193754" cy="202751"/>
          </a:xfrm>
          <a:custGeom>
            <a:gdLst>
              <a:gd name="connsiteX0" fmla="*/ 174171 w 642257"/>
              <a:gd name="connsiteY0" fmla="*/ 566058 h 566058"/>
              <a:gd name="connsiteX1" fmla="*/ 642257 w 642257"/>
              <a:gd name="connsiteY1" fmla="*/ 283029 h 566058"/>
              <a:gd name="connsiteX2" fmla="*/ 293914 w 642257"/>
              <a:gd name="connsiteY2" fmla="*/ 0 h 566058"/>
              <a:gd name="connsiteX3" fmla="*/ 0 w 642257"/>
              <a:gd name="connsiteY3" fmla="*/ 185058 h 566058"/>
              <a:gd name="connsiteX4" fmla="*/ 174171 w 642257"/>
              <a:gd name="connsiteY4" fmla="*/ 566058 h 56605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257" h="566058">
                <a:moveTo>
                  <a:pt x="174171" y="566058"/>
                </a:moveTo>
                <a:lnTo>
                  <a:pt x="642257" y="283029"/>
                </a:lnTo>
                <a:lnTo>
                  <a:pt x="293914" y="0"/>
                </a:lnTo>
                <a:lnTo>
                  <a:pt x="0" y="185058"/>
                </a:lnTo>
                <a:lnTo>
                  <a:pt x="174171" y="566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7002192" y="1823666"/>
            <a:ext cx="285750" cy="204107"/>
          </a:xfrm>
          <a:custGeom>
            <a:gdLst>
              <a:gd name="connsiteX0" fmla="*/ 0 w 381000"/>
              <a:gd name="connsiteY0" fmla="*/ 272143 h 272143"/>
              <a:gd name="connsiteX1" fmla="*/ 381000 w 381000"/>
              <a:gd name="connsiteY1" fmla="*/ 119743 h 272143"/>
              <a:gd name="connsiteX2" fmla="*/ 195942 w 381000"/>
              <a:gd name="connsiteY2" fmla="*/ 0 h 272143"/>
              <a:gd name="connsiteX3" fmla="*/ 0 w 381000"/>
              <a:gd name="connsiteY3" fmla="*/ 272143 h 27214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0" h="272143">
                <a:moveTo>
                  <a:pt x="0" y="272143"/>
                </a:moveTo>
                <a:lnTo>
                  <a:pt x="381000" y="119743"/>
                </a:lnTo>
                <a:lnTo>
                  <a:pt x="195942" y="0"/>
                </a:lnTo>
                <a:lnTo>
                  <a:pt x="0" y="2721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3248669">
            <a:off x="2196956" y="2731529"/>
            <a:ext cx="135947" cy="231785"/>
          </a:xfrm>
          <a:custGeom>
            <a:gdLst>
              <a:gd name="connsiteX0" fmla="*/ 0 w 381000"/>
              <a:gd name="connsiteY0" fmla="*/ 272143 h 272143"/>
              <a:gd name="connsiteX1" fmla="*/ 381000 w 381000"/>
              <a:gd name="connsiteY1" fmla="*/ 119743 h 272143"/>
              <a:gd name="connsiteX2" fmla="*/ 195942 w 381000"/>
              <a:gd name="connsiteY2" fmla="*/ 0 h 272143"/>
              <a:gd name="connsiteX3" fmla="*/ 0 w 381000"/>
              <a:gd name="connsiteY3" fmla="*/ 272143 h 27214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0" h="272143">
                <a:moveTo>
                  <a:pt x="0" y="272143"/>
                </a:moveTo>
                <a:lnTo>
                  <a:pt x="381000" y="119743"/>
                </a:lnTo>
                <a:lnTo>
                  <a:pt x="195942" y="0"/>
                </a:lnTo>
                <a:lnTo>
                  <a:pt x="0" y="2721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7258952">
            <a:off x="6515020" y="1382572"/>
            <a:ext cx="298433" cy="321245"/>
          </a:xfrm>
          <a:custGeom>
            <a:gdLst>
              <a:gd name="connsiteX0" fmla="*/ 0 w 381000"/>
              <a:gd name="connsiteY0" fmla="*/ 272143 h 272143"/>
              <a:gd name="connsiteX1" fmla="*/ 381000 w 381000"/>
              <a:gd name="connsiteY1" fmla="*/ 119743 h 272143"/>
              <a:gd name="connsiteX2" fmla="*/ 195942 w 381000"/>
              <a:gd name="connsiteY2" fmla="*/ 0 h 272143"/>
              <a:gd name="connsiteX3" fmla="*/ 0 w 381000"/>
              <a:gd name="connsiteY3" fmla="*/ 272143 h 27214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0" h="272143">
                <a:moveTo>
                  <a:pt x="0" y="272143"/>
                </a:moveTo>
                <a:lnTo>
                  <a:pt x="381000" y="119743"/>
                </a:lnTo>
                <a:lnTo>
                  <a:pt x="195942" y="0"/>
                </a:lnTo>
                <a:lnTo>
                  <a:pt x="0" y="2721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4"/>
          <p:cNvSpPr/>
          <p:nvPr/>
        </p:nvSpPr>
        <p:spPr>
          <a:xfrm rot="20111512">
            <a:off x="6757029" y="2623260"/>
            <a:ext cx="312569" cy="304792"/>
          </a:xfrm>
          <a:custGeom>
            <a:gdLst>
              <a:gd name="connsiteX0" fmla="*/ 239485 w 402771"/>
              <a:gd name="connsiteY0" fmla="*/ 0 h 674914"/>
              <a:gd name="connsiteX1" fmla="*/ 402771 w 402771"/>
              <a:gd name="connsiteY1" fmla="*/ 206828 h 674914"/>
              <a:gd name="connsiteX2" fmla="*/ 0 w 402771"/>
              <a:gd name="connsiteY2" fmla="*/ 674914 h 674914"/>
              <a:gd name="connsiteX3" fmla="*/ 239485 w 402771"/>
              <a:gd name="connsiteY3" fmla="*/ 0 h 67491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771" h="674914">
                <a:moveTo>
                  <a:pt x="239485" y="0"/>
                </a:moveTo>
                <a:lnTo>
                  <a:pt x="402771" y="206828"/>
                </a:lnTo>
                <a:lnTo>
                  <a:pt x="0" y="674914"/>
                </a:lnTo>
                <a:lnTo>
                  <a:pt x="2394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13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2077700" y="11430000"/>
            <a:ext cx="254000" cy="2794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8161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3164 0.01412 L 0.0069 -0.04166" pathEditMode="relative" rAng="0" ptsTypes="AA"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7" y="-280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3164 0.01412 L 0.01302 0.00787" pathEditMode="relative" rAng="0" ptsTypes="AA">
                                      <p:cBhvr>
                                        <p:cTn id="1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8" y="-32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3164 0.01412 L 0.00429 0.03541" pathEditMode="relative" rAng="0" ptsTypes="AA">
                                      <p:cBhvr>
                                        <p:cTn id="2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7" y="106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963 0.04954 L 3.95833E-06 -3.33333E-06" pathEditMode="relative" rAng="0" ptsTypes="AA">
                                      <p:cBhvr>
                                        <p:cTn id="2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-247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4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237 0.00463 L 0.00807 -0.025" pathEditMode="relative" rAng="0" ptsTypes="AA">
                                      <p:cBhvr>
                                        <p:cTn id="33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-1481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1902 -0.01921 L 4.79167E-06 -4.44444E-06" pathEditMode="relative" rAng="0" ptsTypes="AA">
                                      <p:cBhvr>
                                        <p:cTn id="3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1" y="94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3164 0.01412 L 0.0069 -0.04166" pathEditMode="relative" rAng="0" ptsTypes="AA">
                                      <p:cBhvr>
                                        <p:cTn id="46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7" y="-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155127" y="699542"/>
            <a:ext cx="8745537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张亮父子俩周末去电影院看国产大片《红海行动》，买了两张票去观看，座位号分别是</a:t>
            </a:r>
            <a:r>
              <a:rPr lang="en-US" altLang="zh-CN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排</a:t>
            </a:r>
            <a:r>
              <a:rPr lang="en-US" altLang="zh-CN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号和</a:t>
            </a:r>
            <a:r>
              <a:rPr lang="en-US" altLang="zh-CN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排</a:t>
            </a:r>
            <a:r>
              <a:rPr lang="en-US" altLang="zh-CN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号</a:t>
            </a:r>
            <a:r>
              <a:rPr lang="en-US" altLang="zh-CN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怎样才能既快又准地找到座位？</a:t>
            </a:r>
          </a:p>
        </p:txBody>
      </p:sp>
      <p:pic>
        <p:nvPicPr>
          <p:cNvPr id="41986" name="Picture 2" descr="http://pic33.nipic.com/20131007/2214237_093032938000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5"/>
          <a:stretch>
            <a:fillRect/>
          </a:stretch>
        </p:blipFill>
        <p:spPr bwMode="auto">
          <a:xfrm>
            <a:off x="4707521" y="2139702"/>
            <a:ext cx="4224744" cy="2659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3479056" y="-2669"/>
            <a:ext cx="2241633" cy="7001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4100" b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情境引入</a:t>
            </a:r>
          </a:p>
        </p:txBody>
      </p:sp>
    </p:spTree>
    <p:extLst>
      <p:ext uri="{BB962C8B-B14F-4D97-AF65-F5344CB8AC3E}">
        <p14:creationId xmlns:p14="http://schemas.microsoft.com/office/powerpoint/2010/main" val="3906121612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334169" y="690861"/>
            <a:ext cx="8261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zh-CN" sz="2400" b="1">
                <a:latin typeface="黑体" pitchFamily="49" charset="-122"/>
                <a:ea typeface="黑体" pitchFamily="49" charset="-122"/>
              </a:rPr>
              <a:t>思考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在班里老师想找一个学生，你知道是谁吗？</a:t>
            </a:r>
          </a:p>
        </p:txBody>
      </p:sp>
      <p:sp>
        <p:nvSpPr>
          <p:cNvPr id="4" name="Text Box 20"/>
          <p:cNvSpPr txBox="1">
            <a:spLocks noChangeArrowheads="1"/>
          </p:cNvSpPr>
          <p:nvPr/>
        </p:nvSpPr>
        <p:spPr bwMode="auto">
          <a:xfrm>
            <a:off x="342330" y="1136796"/>
            <a:ext cx="862215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提示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1：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只给一个数据“第</a:t>
            </a:r>
            <a:r>
              <a:rPr lang="zh-CN" altLang="en-US" sz="2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２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列”，你能确定老师要找的学生是谁吗？</a:t>
            </a:r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3946" y="2066955"/>
            <a:ext cx="8128744" cy="3109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" name="Rectangle 80"/>
          <p:cNvSpPr>
            <a:spLocks noChangeArrowheads="1"/>
          </p:cNvSpPr>
          <p:nvPr/>
        </p:nvSpPr>
        <p:spPr bwMode="auto">
          <a:xfrm>
            <a:off x="1785070" y="2076480"/>
            <a:ext cx="863600" cy="32385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3" name="Rectangle 80"/>
          <p:cNvSpPr>
            <a:spLocks noChangeArrowheads="1"/>
          </p:cNvSpPr>
          <p:nvPr/>
        </p:nvSpPr>
        <p:spPr bwMode="auto">
          <a:xfrm>
            <a:off x="1788617" y="3539625"/>
            <a:ext cx="863600" cy="32385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4" name="Rectangle 80"/>
          <p:cNvSpPr>
            <a:spLocks noChangeArrowheads="1"/>
          </p:cNvSpPr>
          <p:nvPr/>
        </p:nvSpPr>
        <p:spPr bwMode="auto">
          <a:xfrm>
            <a:off x="1786162" y="2581335"/>
            <a:ext cx="863600" cy="32385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5" name="Rectangle 80"/>
          <p:cNvSpPr>
            <a:spLocks noChangeArrowheads="1"/>
          </p:cNvSpPr>
          <p:nvPr/>
        </p:nvSpPr>
        <p:spPr bwMode="auto">
          <a:xfrm>
            <a:off x="1788617" y="3070473"/>
            <a:ext cx="863600" cy="32385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6" name="Rectangle 80"/>
          <p:cNvSpPr>
            <a:spLocks noChangeArrowheads="1"/>
          </p:cNvSpPr>
          <p:nvPr/>
        </p:nvSpPr>
        <p:spPr bwMode="auto">
          <a:xfrm>
            <a:off x="1788617" y="4036962"/>
            <a:ext cx="863600" cy="32385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3479056" y="-2669"/>
            <a:ext cx="2241633" cy="7001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4100" b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知识精讲</a:t>
            </a:r>
          </a:p>
        </p:txBody>
      </p:sp>
    </p:spTree>
    <p:extLst>
      <p:ext uri="{BB962C8B-B14F-4D97-AF65-F5344CB8AC3E}">
        <p14:creationId xmlns:p14="http://schemas.microsoft.com/office/powerpoint/2010/main" val="26449029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334169" y="690861"/>
            <a:ext cx="8261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zh-CN" sz="2400" b="1">
                <a:latin typeface="黑体" pitchFamily="49" charset="-122"/>
                <a:ea typeface="黑体" pitchFamily="49" charset="-122"/>
              </a:rPr>
              <a:t>思考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在班里老师想找一个学生，你知道是谁吗？</a:t>
            </a:r>
          </a:p>
        </p:txBody>
      </p:sp>
      <p:sp>
        <p:nvSpPr>
          <p:cNvPr id="5" name="Text Box 21"/>
          <p:cNvSpPr txBox="1">
            <a:spLocks noChangeArrowheads="1"/>
          </p:cNvSpPr>
          <p:nvPr/>
        </p:nvSpPr>
        <p:spPr bwMode="auto">
          <a:xfrm>
            <a:off x="323528" y="1152526"/>
            <a:ext cx="878497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提示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2：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给出两个数据“第</a:t>
            </a:r>
            <a:r>
              <a:rPr lang="zh-CN" altLang="en-US" sz="2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２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列，第</a:t>
            </a:r>
            <a:r>
              <a:rPr lang="en-US" altLang="zh-CN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排”，你能确定是谁了吗？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grpSp>
        <p:nvGrpSpPr>
          <p:cNvPr id="7" name="Group 2"/>
          <p:cNvGrpSpPr/>
          <p:nvPr/>
        </p:nvGrpSpPr>
        <p:grpSpPr>
          <a:xfrm>
            <a:off x="276225" y="1942256"/>
            <a:ext cx="8532812" cy="3077766"/>
            <a:chExt cx="5375" cy="2584"/>
          </a:xfrm>
        </p:grpSpPr>
        <p:grpSp>
          <p:nvGrpSpPr>
            <p:cNvPr id="8" name="Group 3"/>
            <p:cNvGrpSpPr/>
            <p:nvPr/>
          </p:nvGrpSpPr>
          <p:grpSpPr>
            <a:xfrm>
              <a:off x="204" y="0"/>
              <a:ext cx="5171" cy="2584"/>
              <a:chExt cx="5760" cy="2976"/>
            </a:xfrm>
          </p:grpSpPr>
          <p:sp>
            <p:nvSpPr>
              <p:cNvPr id="24" name="Rectangle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0" hangingPunct="0"/>
                <a:endParaRPr lang="zh-CN" altLang="en-US">
                  <a:latin typeface="Comic Sans MS" panose="030f0702030302020204" pitchFamily="66" charset="0"/>
                </a:endParaRPr>
              </a:p>
            </p:txBody>
          </p:sp>
          <p:sp>
            <p:nvSpPr>
              <p:cNvPr id="25" name="Rectangle 5"/>
              <p:cNvSpPr>
                <a:spLocks noChangeArrowheads="1"/>
              </p:cNvSpPr>
              <p:nvPr/>
            </p:nvSpPr>
            <p:spPr bwMode="auto">
              <a:xfrm>
                <a:off x="748" y="0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Rectangle 6"/>
              <p:cNvSpPr>
                <a:spLocks noChangeArrowheads="1"/>
              </p:cNvSpPr>
              <p:nvPr/>
            </p:nvSpPr>
            <p:spPr bwMode="auto">
              <a:xfrm>
                <a:off x="1474" y="0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Rectangle 7"/>
              <p:cNvSpPr>
                <a:spLocks noChangeArrowheads="1"/>
              </p:cNvSpPr>
              <p:nvPr/>
            </p:nvSpPr>
            <p:spPr bwMode="auto">
              <a:xfrm>
                <a:off x="2200" y="0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Rectangle 8"/>
              <p:cNvSpPr>
                <a:spLocks noChangeArrowheads="1"/>
              </p:cNvSpPr>
              <p:nvPr/>
            </p:nvSpPr>
            <p:spPr bwMode="auto">
              <a:xfrm>
                <a:off x="2925" y="0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Rectangle 9"/>
              <p:cNvSpPr>
                <a:spLocks noChangeArrowheads="1"/>
              </p:cNvSpPr>
              <p:nvPr/>
            </p:nvSpPr>
            <p:spPr bwMode="auto">
              <a:xfrm>
                <a:off x="3696" y="0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Rectangle 10"/>
              <p:cNvSpPr>
                <a:spLocks noChangeArrowheads="1"/>
              </p:cNvSpPr>
              <p:nvPr/>
            </p:nvSpPr>
            <p:spPr bwMode="auto">
              <a:xfrm>
                <a:off x="4422" y="0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Rectangle 11"/>
              <p:cNvSpPr>
                <a:spLocks noChangeArrowheads="1"/>
              </p:cNvSpPr>
              <p:nvPr/>
            </p:nvSpPr>
            <p:spPr bwMode="auto">
              <a:xfrm>
                <a:off x="5125" y="0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Rectangle 12"/>
              <p:cNvSpPr>
                <a:spLocks noChangeArrowheads="1"/>
              </p:cNvSpPr>
              <p:nvPr/>
            </p:nvSpPr>
            <p:spPr bwMode="auto">
              <a:xfrm>
                <a:off x="0" y="499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Rectangle 13"/>
              <p:cNvSpPr>
                <a:spLocks noChangeArrowheads="1"/>
              </p:cNvSpPr>
              <p:nvPr/>
            </p:nvSpPr>
            <p:spPr bwMode="auto">
              <a:xfrm>
                <a:off x="748" y="499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Rectangle 14"/>
              <p:cNvSpPr>
                <a:spLocks noChangeArrowheads="1"/>
              </p:cNvSpPr>
              <p:nvPr/>
            </p:nvSpPr>
            <p:spPr bwMode="auto">
              <a:xfrm>
                <a:off x="1474" y="499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Rectangle 15"/>
              <p:cNvSpPr>
                <a:spLocks noChangeArrowheads="1"/>
              </p:cNvSpPr>
              <p:nvPr/>
            </p:nvSpPr>
            <p:spPr bwMode="auto">
              <a:xfrm>
                <a:off x="2200" y="499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Rectangle 16"/>
              <p:cNvSpPr>
                <a:spLocks noChangeArrowheads="1"/>
              </p:cNvSpPr>
              <p:nvPr/>
            </p:nvSpPr>
            <p:spPr bwMode="auto">
              <a:xfrm>
                <a:off x="2925" y="499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Rectangle 17"/>
              <p:cNvSpPr>
                <a:spLocks noChangeArrowheads="1"/>
              </p:cNvSpPr>
              <p:nvPr/>
            </p:nvSpPr>
            <p:spPr bwMode="auto">
              <a:xfrm>
                <a:off x="3696" y="499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Rectangle 18"/>
              <p:cNvSpPr>
                <a:spLocks noChangeArrowheads="1"/>
              </p:cNvSpPr>
              <p:nvPr/>
            </p:nvSpPr>
            <p:spPr bwMode="auto">
              <a:xfrm>
                <a:off x="4422" y="499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Rectangle 19"/>
              <p:cNvSpPr>
                <a:spLocks noChangeArrowheads="1"/>
              </p:cNvSpPr>
              <p:nvPr/>
            </p:nvSpPr>
            <p:spPr bwMode="auto">
              <a:xfrm>
                <a:off x="5125" y="499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Rectangle 20"/>
              <p:cNvSpPr>
                <a:spLocks noChangeArrowheads="1"/>
              </p:cNvSpPr>
              <p:nvPr/>
            </p:nvSpPr>
            <p:spPr bwMode="auto">
              <a:xfrm>
                <a:off x="0" y="998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Rectangle 21"/>
              <p:cNvSpPr>
                <a:spLocks noChangeArrowheads="1"/>
              </p:cNvSpPr>
              <p:nvPr/>
            </p:nvSpPr>
            <p:spPr bwMode="auto">
              <a:xfrm>
                <a:off x="748" y="998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Rectangle 22"/>
              <p:cNvSpPr>
                <a:spLocks noChangeArrowheads="1"/>
              </p:cNvSpPr>
              <p:nvPr/>
            </p:nvSpPr>
            <p:spPr bwMode="auto">
              <a:xfrm>
                <a:off x="1474" y="998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Rectangle 23"/>
              <p:cNvSpPr>
                <a:spLocks noChangeArrowheads="1"/>
              </p:cNvSpPr>
              <p:nvPr/>
            </p:nvSpPr>
            <p:spPr bwMode="auto">
              <a:xfrm>
                <a:off x="2200" y="998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Rectangle 24"/>
              <p:cNvSpPr>
                <a:spLocks noChangeArrowheads="1"/>
              </p:cNvSpPr>
              <p:nvPr/>
            </p:nvSpPr>
            <p:spPr bwMode="auto">
              <a:xfrm>
                <a:off x="2925" y="998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Rectangle 25"/>
              <p:cNvSpPr>
                <a:spLocks noChangeArrowheads="1"/>
              </p:cNvSpPr>
              <p:nvPr/>
            </p:nvSpPr>
            <p:spPr bwMode="auto">
              <a:xfrm>
                <a:off x="3696" y="998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Rectangle 26"/>
              <p:cNvSpPr>
                <a:spLocks noChangeArrowheads="1"/>
              </p:cNvSpPr>
              <p:nvPr/>
            </p:nvSpPr>
            <p:spPr bwMode="auto">
              <a:xfrm>
                <a:off x="4422" y="998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Rectangle 27"/>
              <p:cNvSpPr>
                <a:spLocks noChangeArrowheads="1"/>
              </p:cNvSpPr>
              <p:nvPr/>
            </p:nvSpPr>
            <p:spPr bwMode="auto">
              <a:xfrm>
                <a:off x="5125" y="998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Rectangle 28"/>
              <p:cNvSpPr>
                <a:spLocks noChangeArrowheads="1"/>
              </p:cNvSpPr>
              <p:nvPr/>
            </p:nvSpPr>
            <p:spPr bwMode="auto">
              <a:xfrm>
                <a:off x="0" y="1497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Rectangle 29"/>
              <p:cNvSpPr>
                <a:spLocks noChangeArrowheads="1"/>
              </p:cNvSpPr>
              <p:nvPr/>
            </p:nvSpPr>
            <p:spPr bwMode="auto">
              <a:xfrm>
                <a:off x="748" y="1497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Rectangle 30"/>
              <p:cNvSpPr>
                <a:spLocks noChangeArrowheads="1"/>
              </p:cNvSpPr>
              <p:nvPr/>
            </p:nvSpPr>
            <p:spPr bwMode="auto">
              <a:xfrm>
                <a:off x="1474" y="1497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Rectangle 31"/>
              <p:cNvSpPr>
                <a:spLocks noChangeArrowheads="1"/>
              </p:cNvSpPr>
              <p:nvPr/>
            </p:nvSpPr>
            <p:spPr bwMode="auto">
              <a:xfrm>
                <a:off x="2200" y="1497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Rectangle 32"/>
              <p:cNvSpPr>
                <a:spLocks noChangeArrowheads="1"/>
              </p:cNvSpPr>
              <p:nvPr/>
            </p:nvSpPr>
            <p:spPr bwMode="auto">
              <a:xfrm>
                <a:off x="2925" y="1497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Rectangle 33"/>
              <p:cNvSpPr>
                <a:spLocks noChangeArrowheads="1"/>
              </p:cNvSpPr>
              <p:nvPr/>
            </p:nvSpPr>
            <p:spPr bwMode="auto">
              <a:xfrm>
                <a:off x="3696" y="1497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Rectangle 34"/>
              <p:cNvSpPr>
                <a:spLocks noChangeArrowheads="1"/>
              </p:cNvSpPr>
              <p:nvPr/>
            </p:nvSpPr>
            <p:spPr bwMode="auto">
              <a:xfrm>
                <a:off x="4422" y="1497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Rectangle 35"/>
              <p:cNvSpPr>
                <a:spLocks noChangeArrowheads="1"/>
              </p:cNvSpPr>
              <p:nvPr/>
            </p:nvSpPr>
            <p:spPr bwMode="auto">
              <a:xfrm>
                <a:off x="5125" y="1497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Rectangle 36"/>
              <p:cNvSpPr>
                <a:spLocks noChangeArrowheads="1"/>
              </p:cNvSpPr>
              <p:nvPr/>
            </p:nvSpPr>
            <p:spPr bwMode="auto">
              <a:xfrm>
                <a:off x="0" y="1996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Rectangle 37"/>
              <p:cNvSpPr>
                <a:spLocks noChangeArrowheads="1"/>
              </p:cNvSpPr>
              <p:nvPr/>
            </p:nvSpPr>
            <p:spPr bwMode="auto">
              <a:xfrm>
                <a:off x="748" y="1996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Rectangle 38"/>
              <p:cNvSpPr>
                <a:spLocks noChangeArrowheads="1"/>
              </p:cNvSpPr>
              <p:nvPr/>
            </p:nvSpPr>
            <p:spPr bwMode="auto">
              <a:xfrm>
                <a:off x="1474" y="1996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Rectangle 39"/>
              <p:cNvSpPr>
                <a:spLocks noChangeArrowheads="1"/>
              </p:cNvSpPr>
              <p:nvPr/>
            </p:nvSpPr>
            <p:spPr bwMode="auto">
              <a:xfrm>
                <a:off x="2200" y="1996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Rectangle 40"/>
              <p:cNvSpPr>
                <a:spLocks noChangeArrowheads="1"/>
              </p:cNvSpPr>
              <p:nvPr/>
            </p:nvSpPr>
            <p:spPr bwMode="auto">
              <a:xfrm>
                <a:off x="2925" y="1996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Rectangle 41"/>
              <p:cNvSpPr>
                <a:spLocks noChangeArrowheads="1"/>
              </p:cNvSpPr>
              <p:nvPr/>
            </p:nvSpPr>
            <p:spPr bwMode="auto">
              <a:xfrm>
                <a:off x="3696" y="1996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Rectangle 42"/>
              <p:cNvSpPr>
                <a:spLocks noChangeArrowheads="1"/>
              </p:cNvSpPr>
              <p:nvPr/>
            </p:nvSpPr>
            <p:spPr bwMode="auto">
              <a:xfrm>
                <a:off x="4422" y="1996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Rectangle 43"/>
              <p:cNvSpPr>
                <a:spLocks noChangeArrowheads="1"/>
              </p:cNvSpPr>
              <p:nvPr/>
            </p:nvSpPr>
            <p:spPr bwMode="auto">
              <a:xfrm>
                <a:off x="5125" y="1996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Rectangle 44"/>
              <p:cNvSpPr>
                <a:spLocks noChangeArrowheads="1"/>
              </p:cNvSpPr>
              <p:nvPr/>
            </p:nvSpPr>
            <p:spPr bwMode="auto">
              <a:xfrm>
                <a:off x="2608" y="2658"/>
                <a:ext cx="635" cy="318"/>
              </a:xfrm>
              <a:prstGeom prst="rect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lIns="90170" tIns="46990" rIns="90170" bIns="46990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0" hangingPunct="0"/>
                <a:r>
                  <a:rPr lang="zh-CN" altLang="en-US" sz="2400">
                    <a:solidFill>
                      <a:schemeClr val="accent1"/>
                    </a:solidFill>
                    <a:latin typeface="Comic Sans MS" pitchFamily="66" charset="0"/>
                    <a:ea typeface="黑体" pitchFamily="49" charset="-122"/>
                  </a:rPr>
                  <a:t>讲台</a:t>
                </a:r>
              </a:p>
            </p:txBody>
          </p:sp>
        </p:grpSp>
        <p:grpSp>
          <p:nvGrpSpPr>
            <p:cNvPr id="9" name="Group 45"/>
            <p:cNvGrpSpPr/>
            <p:nvPr/>
          </p:nvGrpSpPr>
          <p:grpSpPr>
            <a:xfrm>
              <a:off x="381" y="2033"/>
              <a:ext cx="4814" cy="314"/>
              <a:chOff x="-1" y="0"/>
              <a:chExt cx="5353" cy="314"/>
            </a:xfrm>
          </p:grpSpPr>
          <p:sp>
            <p:nvSpPr>
              <p:cNvPr id="16" name="Text Box 46"/>
              <p:cNvSpPr txBox="1">
                <a:spLocks noChangeArrowheads="1"/>
              </p:cNvSpPr>
              <p:nvPr/>
            </p:nvSpPr>
            <p:spPr bwMode="auto">
              <a:xfrm>
                <a:off x="725" y="4"/>
                <a:ext cx="22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 eaLnBrk="0" hangingPunct="0"/>
                <a:r>
                  <a:rPr lang="en-US" altLang="zh-CN">
                    <a:latin typeface="Comic Sans MS" pitchFamily="66" charset="0"/>
                  </a:rPr>
                  <a:t>2</a:t>
                </a:r>
              </a:p>
            </p:txBody>
          </p:sp>
          <p:sp>
            <p:nvSpPr>
              <p:cNvPr id="17" name="Text Box 47"/>
              <p:cNvSpPr txBox="1">
                <a:spLocks noChangeArrowheads="1"/>
              </p:cNvSpPr>
              <p:nvPr/>
            </p:nvSpPr>
            <p:spPr bwMode="auto">
              <a:xfrm>
                <a:off x="-1" y="4"/>
                <a:ext cx="20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 eaLnBrk="0" hangingPunct="0"/>
                <a:r>
                  <a:rPr lang="en-US" altLang="zh-CN">
                    <a:latin typeface="Comic Sans MS" pitchFamily="66" charset="0"/>
                  </a:rPr>
                  <a:t>1</a:t>
                </a:r>
              </a:p>
            </p:txBody>
          </p:sp>
          <p:sp>
            <p:nvSpPr>
              <p:cNvPr id="18" name="Text Box 48"/>
              <p:cNvSpPr txBox="1">
                <a:spLocks noChangeArrowheads="1"/>
              </p:cNvSpPr>
              <p:nvPr/>
            </p:nvSpPr>
            <p:spPr bwMode="auto">
              <a:xfrm>
                <a:off x="1450" y="0"/>
                <a:ext cx="22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 eaLnBrk="0" hangingPunct="0"/>
                <a:r>
                  <a:rPr lang="en-US" altLang="zh-CN">
                    <a:latin typeface="Comic Sans MS" pitchFamily="66" charset="0"/>
                  </a:rPr>
                  <a:t>3</a:t>
                </a:r>
              </a:p>
            </p:txBody>
          </p:sp>
          <p:sp>
            <p:nvSpPr>
              <p:cNvPr id="19" name="Text Box 49"/>
              <p:cNvSpPr txBox="1">
                <a:spLocks noChangeArrowheads="1"/>
              </p:cNvSpPr>
              <p:nvPr/>
            </p:nvSpPr>
            <p:spPr bwMode="auto">
              <a:xfrm>
                <a:off x="2221" y="4"/>
                <a:ext cx="22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 eaLnBrk="0" hangingPunct="0"/>
                <a:r>
                  <a:rPr lang="en-US" altLang="zh-CN">
                    <a:latin typeface="Comic Sans MS" pitchFamily="66" charset="0"/>
                  </a:rPr>
                  <a:t>4</a:t>
                </a:r>
              </a:p>
            </p:txBody>
          </p:sp>
          <p:sp>
            <p:nvSpPr>
              <p:cNvPr id="20" name="Text Box 50"/>
              <p:cNvSpPr txBox="1">
                <a:spLocks noChangeArrowheads="1"/>
              </p:cNvSpPr>
              <p:nvPr/>
            </p:nvSpPr>
            <p:spPr bwMode="auto">
              <a:xfrm>
                <a:off x="2901" y="4"/>
                <a:ext cx="22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 eaLnBrk="0" hangingPunct="0"/>
                <a:r>
                  <a:rPr lang="en-US" altLang="zh-CN">
                    <a:latin typeface="Comic Sans MS" pitchFamily="66" charset="0"/>
                  </a:rPr>
                  <a:t>5</a:t>
                </a:r>
              </a:p>
            </p:txBody>
          </p:sp>
          <p:sp>
            <p:nvSpPr>
              <p:cNvPr id="21" name="Text Box 51"/>
              <p:cNvSpPr txBox="1">
                <a:spLocks noChangeArrowheads="1"/>
              </p:cNvSpPr>
              <p:nvPr/>
            </p:nvSpPr>
            <p:spPr bwMode="auto">
              <a:xfrm>
                <a:off x="3673" y="4"/>
                <a:ext cx="22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 eaLnBrk="0" hangingPunct="0"/>
                <a:r>
                  <a:rPr lang="en-US" altLang="zh-CN">
                    <a:latin typeface="Comic Sans MS" pitchFamily="66" charset="0"/>
                  </a:rPr>
                  <a:t>6</a:t>
                </a:r>
              </a:p>
            </p:txBody>
          </p:sp>
          <p:sp>
            <p:nvSpPr>
              <p:cNvPr id="22" name="Text Box 52"/>
              <p:cNvSpPr txBox="1">
                <a:spLocks noChangeArrowheads="1"/>
              </p:cNvSpPr>
              <p:nvPr/>
            </p:nvSpPr>
            <p:spPr bwMode="auto">
              <a:xfrm>
                <a:off x="4398" y="4"/>
                <a:ext cx="22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 eaLnBrk="0" hangingPunct="0"/>
                <a:r>
                  <a:rPr lang="en-US" altLang="zh-CN">
                    <a:latin typeface="Comic Sans MS" pitchFamily="66" charset="0"/>
                  </a:rPr>
                  <a:t>7</a:t>
                </a:r>
              </a:p>
            </p:txBody>
          </p:sp>
          <p:sp>
            <p:nvSpPr>
              <p:cNvPr id="23" name="Text Box 53"/>
              <p:cNvSpPr txBox="1">
                <a:spLocks noChangeArrowheads="1"/>
              </p:cNvSpPr>
              <p:nvPr/>
            </p:nvSpPr>
            <p:spPr bwMode="auto">
              <a:xfrm>
                <a:off x="5124" y="4"/>
                <a:ext cx="22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 eaLnBrk="0" hangingPunct="0"/>
                <a:r>
                  <a:rPr lang="en-US" altLang="zh-CN">
                    <a:latin typeface="Comic Sans MS" pitchFamily="66" charset="0"/>
                  </a:rPr>
                  <a:t>8</a:t>
                </a:r>
              </a:p>
            </p:txBody>
          </p:sp>
        </p:grpSp>
        <p:grpSp>
          <p:nvGrpSpPr>
            <p:cNvPr id="10" name="Group 54"/>
            <p:cNvGrpSpPr/>
            <p:nvPr/>
          </p:nvGrpSpPr>
          <p:grpSpPr>
            <a:xfrm>
              <a:off x="0" y="0"/>
              <a:ext cx="205" cy="2086"/>
              <a:chExt cx="205" cy="2339"/>
            </a:xfrm>
          </p:grpSpPr>
          <p:sp>
            <p:nvSpPr>
              <p:cNvPr id="11" name="Text Box 55"/>
              <p:cNvSpPr txBox="1">
                <a:spLocks noChangeArrowheads="1"/>
              </p:cNvSpPr>
              <p:nvPr/>
            </p:nvSpPr>
            <p:spPr bwMode="auto">
              <a:xfrm>
                <a:off x="1" y="1991"/>
                <a:ext cx="181" cy="3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hangingPunct="0"/>
                <a:r>
                  <a:rPr lang="en-US" altLang="zh-CN">
                    <a:latin typeface="Comic Sans MS" pitchFamily="66" charset="0"/>
                  </a:rPr>
                  <a:t>1</a:t>
                </a:r>
              </a:p>
            </p:txBody>
          </p:sp>
          <p:sp>
            <p:nvSpPr>
              <p:cNvPr id="12" name="Text Box 56"/>
              <p:cNvSpPr txBox="1">
                <a:spLocks noChangeArrowheads="1"/>
              </p:cNvSpPr>
              <p:nvPr/>
            </p:nvSpPr>
            <p:spPr bwMode="auto">
              <a:xfrm>
                <a:off x="0" y="1496"/>
                <a:ext cx="205" cy="3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hangingPunct="0"/>
                <a:r>
                  <a:rPr lang="en-US" altLang="zh-CN">
                    <a:latin typeface="Comic Sans MS" pitchFamily="66" charset="0"/>
                  </a:rPr>
                  <a:t>2</a:t>
                </a:r>
              </a:p>
            </p:txBody>
          </p:sp>
          <p:sp>
            <p:nvSpPr>
              <p:cNvPr id="13" name="Text Box 57"/>
              <p:cNvSpPr txBox="1">
                <a:spLocks noChangeArrowheads="1"/>
              </p:cNvSpPr>
              <p:nvPr/>
            </p:nvSpPr>
            <p:spPr bwMode="auto">
              <a:xfrm>
                <a:off x="0" y="998"/>
                <a:ext cx="205" cy="3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hangingPunct="0"/>
                <a:r>
                  <a:rPr lang="en-US" altLang="zh-CN">
                    <a:latin typeface="Comic Sans MS" pitchFamily="66" charset="0"/>
                  </a:rPr>
                  <a:t>3</a:t>
                </a:r>
              </a:p>
            </p:txBody>
          </p:sp>
          <p:sp>
            <p:nvSpPr>
              <p:cNvPr id="14" name="Text Box 58"/>
              <p:cNvSpPr txBox="1">
                <a:spLocks noChangeArrowheads="1"/>
              </p:cNvSpPr>
              <p:nvPr/>
            </p:nvSpPr>
            <p:spPr bwMode="auto">
              <a:xfrm>
                <a:off x="0" y="499"/>
                <a:ext cx="205" cy="3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hangingPunct="0"/>
                <a:r>
                  <a:rPr lang="en-US" altLang="zh-CN">
                    <a:latin typeface="Comic Sans MS" pitchFamily="66" charset="0"/>
                  </a:rPr>
                  <a:t>4</a:t>
                </a:r>
              </a:p>
            </p:txBody>
          </p:sp>
          <p:sp>
            <p:nvSpPr>
              <p:cNvPr id="15" name="Text Box 59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05" cy="3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hangingPunct="0"/>
                <a:r>
                  <a:rPr lang="en-US" altLang="zh-CN">
                    <a:latin typeface="Comic Sans MS" pitchFamily="66" charset="0"/>
                  </a:rPr>
                  <a:t>5</a:t>
                </a:r>
              </a:p>
            </p:txBody>
          </p:sp>
        </p:grpSp>
      </p:grpSp>
      <p:sp>
        <p:nvSpPr>
          <p:cNvPr id="65" name="Rectangle 77"/>
          <p:cNvSpPr>
            <a:spLocks noGrp="1" noChangeArrowheads="1"/>
          </p:cNvSpPr>
          <p:nvPr/>
        </p:nvSpPr>
        <p:spPr bwMode="auto">
          <a:xfrm>
            <a:off x="1407691" y="1459334"/>
            <a:ext cx="1431925" cy="46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zh-CN" altLang="en-US" sz="24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第</a:t>
            </a:r>
            <a:r>
              <a:rPr lang="en-US" altLang="zh-CN" sz="24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4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列</a:t>
            </a:r>
            <a:endParaRPr lang="zh-CN" altLang="en-US" sz="2400">
              <a:solidFill>
                <a:srgbClr val="0000FF"/>
              </a:solidFill>
              <a:latin typeface="Times New Roman" pitchFamily="18" charset="0"/>
              <a:ea typeface="黑体" panose="02010609060101010101" pitchFamily="49" charset="-122"/>
            </a:endParaRPr>
          </a:p>
        </p:txBody>
      </p:sp>
      <p:sp>
        <p:nvSpPr>
          <p:cNvPr id="66" name="Line 78"/>
          <p:cNvSpPr>
            <a:spLocks noChangeShapeType="1"/>
          </p:cNvSpPr>
          <p:nvPr/>
        </p:nvSpPr>
        <p:spPr bwMode="auto">
          <a:xfrm flipH="1">
            <a:off x="2112962" y="1780331"/>
            <a:ext cx="0" cy="259080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" name="Line 79"/>
          <p:cNvSpPr>
            <a:spLocks noChangeShapeType="1"/>
          </p:cNvSpPr>
          <p:nvPr/>
        </p:nvSpPr>
        <p:spPr bwMode="auto">
          <a:xfrm flipV="1">
            <a:off x="528637" y="3130499"/>
            <a:ext cx="8604250" cy="9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" name="Rectangle 80"/>
          <p:cNvSpPr>
            <a:spLocks noChangeArrowheads="1"/>
          </p:cNvSpPr>
          <p:nvPr/>
        </p:nvSpPr>
        <p:spPr bwMode="auto">
          <a:xfrm>
            <a:off x="1681162" y="2968574"/>
            <a:ext cx="863600" cy="32385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" name="Text Box 19"/>
          <p:cNvSpPr txBox="1">
            <a:spLocks noChangeArrowheads="1"/>
          </p:cNvSpPr>
          <p:nvPr/>
        </p:nvSpPr>
        <p:spPr bwMode="auto">
          <a:xfrm>
            <a:off x="27738" y="4542726"/>
            <a:ext cx="6552728" cy="4616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思考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2 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你认为确定一个位置需要几个数据？</a:t>
            </a:r>
          </a:p>
        </p:txBody>
      </p:sp>
      <p:sp>
        <p:nvSpPr>
          <p:cNvPr id="71" name="矩形 70"/>
          <p:cNvSpPr/>
          <p:nvPr/>
        </p:nvSpPr>
        <p:spPr>
          <a:xfrm>
            <a:off x="3479056" y="-2669"/>
            <a:ext cx="2241633" cy="7001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4100" b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知识精讲</a:t>
            </a:r>
          </a:p>
        </p:txBody>
      </p:sp>
      <p:sp>
        <p:nvSpPr>
          <p:cNvPr id="69" name="Rectangle 77">
            <a:extLst>
              <a:ext uri="{FF2B5EF4-FFF2-40B4-BE49-F238E27FC236}">
                <a16:creationId xmlns:a16="http://schemas.microsoft.com/office/drawing/2014/main" id="{37AE3FAF-B547-438A-9658-6432914E6F4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468560" y="2901946"/>
            <a:ext cx="1431925" cy="46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zh-CN" altLang="en-US" sz="2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第</a:t>
            </a:r>
            <a:r>
              <a:rPr lang="en-US" altLang="zh-CN" sz="2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3</a:t>
            </a:r>
            <a:r>
              <a:rPr lang="zh-CN" altLang="en-US" sz="2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排</a:t>
            </a:r>
          </a:p>
        </p:txBody>
      </p:sp>
    </p:spTree>
    <p:extLst>
      <p:ext uri="{BB962C8B-B14F-4D97-AF65-F5344CB8AC3E}">
        <p14:creationId xmlns:p14="http://schemas.microsoft.com/office/powerpoint/2010/main" val="29169608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4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8" grpId="1"/>
      <p:bldP spid="3" grpId="0"/>
      <p:bldP spid="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Group 2"/>
          <p:cNvGrpSpPr/>
          <p:nvPr/>
        </p:nvGrpSpPr>
        <p:grpSpPr>
          <a:xfrm>
            <a:off x="323850" y="1654224"/>
            <a:ext cx="8532812" cy="3077766"/>
            <a:chExt cx="5375" cy="2584"/>
          </a:xfrm>
        </p:grpSpPr>
        <p:grpSp>
          <p:nvGrpSpPr>
            <p:cNvPr id="3" name="Group 3"/>
            <p:cNvGrpSpPr/>
            <p:nvPr/>
          </p:nvGrpSpPr>
          <p:grpSpPr>
            <a:xfrm>
              <a:off x="204" y="0"/>
              <a:ext cx="5171" cy="2584"/>
              <a:chExt cx="5760" cy="2976"/>
            </a:xfrm>
          </p:grpSpPr>
          <p:sp>
            <p:nvSpPr>
              <p:cNvPr id="19" name="Rectangle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0" hangingPunct="0"/>
                <a:endParaRPr lang="zh-CN" altLang="en-US">
                  <a:latin typeface="Comic Sans MS" pitchFamily="66" charset="0"/>
                </a:endParaRPr>
              </a:p>
            </p:txBody>
          </p:sp>
          <p:sp>
            <p:nvSpPr>
              <p:cNvPr id="20" name="Rectangle 5"/>
              <p:cNvSpPr>
                <a:spLocks noChangeArrowheads="1"/>
              </p:cNvSpPr>
              <p:nvPr/>
            </p:nvSpPr>
            <p:spPr bwMode="auto">
              <a:xfrm>
                <a:off x="748" y="0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Rectangle 6"/>
              <p:cNvSpPr>
                <a:spLocks noChangeArrowheads="1"/>
              </p:cNvSpPr>
              <p:nvPr/>
            </p:nvSpPr>
            <p:spPr bwMode="auto">
              <a:xfrm>
                <a:off x="1474" y="0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Rectangle 7"/>
              <p:cNvSpPr>
                <a:spLocks noChangeArrowheads="1"/>
              </p:cNvSpPr>
              <p:nvPr/>
            </p:nvSpPr>
            <p:spPr bwMode="auto">
              <a:xfrm>
                <a:off x="2200" y="0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Rectangle 8"/>
              <p:cNvSpPr>
                <a:spLocks noChangeArrowheads="1"/>
              </p:cNvSpPr>
              <p:nvPr/>
            </p:nvSpPr>
            <p:spPr bwMode="auto">
              <a:xfrm>
                <a:off x="2925" y="0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Rectangle 9"/>
              <p:cNvSpPr>
                <a:spLocks noChangeArrowheads="1"/>
              </p:cNvSpPr>
              <p:nvPr/>
            </p:nvSpPr>
            <p:spPr bwMode="auto">
              <a:xfrm>
                <a:off x="3696" y="0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Rectangle 10"/>
              <p:cNvSpPr>
                <a:spLocks noChangeArrowheads="1"/>
              </p:cNvSpPr>
              <p:nvPr/>
            </p:nvSpPr>
            <p:spPr bwMode="auto">
              <a:xfrm>
                <a:off x="4422" y="0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Rectangle 11"/>
              <p:cNvSpPr>
                <a:spLocks noChangeArrowheads="1"/>
              </p:cNvSpPr>
              <p:nvPr/>
            </p:nvSpPr>
            <p:spPr bwMode="auto">
              <a:xfrm>
                <a:off x="5125" y="0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Rectangle 12"/>
              <p:cNvSpPr>
                <a:spLocks noChangeArrowheads="1"/>
              </p:cNvSpPr>
              <p:nvPr/>
            </p:nvSpPr>
            <p:spPr bwMode="auto">
              <a:xfrm>
                <a:off x="0" y="499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Rectangle 13"/>
              <p:cNvSpPr>
                <a:spLocks noChangeArrowheads="1"/>
              </p:cNvSpPr>
              <p:nvPr/>
            </p:nvSpPr>
            <p:spPr bwMode="auto">
              <a:xfrm>
                <a:off x="748" y="499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Rectangle 14"/>
              <p:cNvSpPr>
                <a:spLocks noChangeArrowheads="1"/>
              </p:cNvSpPr>
              <p:nvPr/>
            </p:nvSpPr>
            <p:spPr bwMode="auto">
              <a:xfrm>
                <a:off x="1474" y="499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Rectangle 15"/>
              <p:cNvSpPr>
                <a:spLocks noChangeArrowheads="1"/>
              </p:cNvSpPr>
              <p:nvPr/>
            </p:nvSpPr>
            <p:spPr bwMode="auto">
              <a:xfrm>
                <a:off x="2200" y="499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Rectangle 16"/>
              <p:cNvSpPr>
                <a:spLocks noChangeArrowheads="1"/>
              </p:cNvSpPr>
              <p:nvPr/>
            </p:nvSpPr>
            <p:spPr bwMode="auto">
              <a:xfrm>
                <a:off x="2925" y="499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Rectangle 17"/>
              <p:cNvSpPr>
                <a:spLocks noChangeArrowheads="1"/>
              </p:cNvSpPr>
              <p:nvPr/>
            </p:nvSpPr>
            <p:spPr bwMode="auto">
              <a:xfrm>
                <a:off x="3696" y="499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Rectangle 18"/>
              <p:cNvSpPr>
                <a:spLocks noChangeArrowheads="1"/>
              </p:cNvSpPr>
              <p:nvPr/>
            </p:nvSpPr>
            <p:spPr bwMode="auto">
              <a:xfrm>
                <a:off x="4422" y="499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Rectangle 19"/>
              <p:cNvSpPr>
                <a:spLocks noChangeArrowheads="1"/>
              </p:cNvSpPr>
              <p:nvPr/>
            </p:nvSpPr>
            <p:spPr bwMode="auto">
              <a:xfrm>
                <a:off x="5125" y="499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Rectangle 20"/>
              <p:cNvSpPr>
                <a:spLocks noChangeArrowheads="1"/>
              </p:cNvSpPr>
              <p:nvPr/>
            </p:nvSpPr>
            <p:spPr bwMode="auto">
              <a:xfrm>
                <a:off x="0" y="998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Rectangle 21"/>
              <p:cNvSpPr>
                <a:spLocks noChangeArrowheads="1"/>
              </p:cNvSpPr>
              <p:nvPr/>
            </p:nvSpPr>
            <p:spPr bwMode="auto">
              <a:xfrm>
                <a:off x="748" y="998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Rectangle 22"/>
              <p:cNvSpPr>
                <a:spLocks noChangeArrowheads="1"/>
              </p:cNvSpPr>
              <p:nvPr/>
            </p:nvSpPr>
            <p:spPr bwMode="auto">
              <a:xfrm>
                <a:off x="1474" y="998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Rectangle 23"/>
              <p:cNvSpPr>
                <a:spLocks noChangeArrowheads="1"/>
              </p:cNvSpPr>
              <p:nvPr/>
            </p:nvSpPr>
            <p:spPr bwMode="auto">
              <a:xfrm>
                <a:off x="2200" y="998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Rectangle 24"/>
              <p:cNvSpPr>
                <a:spLocks noChangeArrowheads="1"/>
              </p:cNvSpPr>
              <p:nvPr/>
            </p:nvSpPr>
            <p:spPr bwMode="auto">
              <a:xfrm>
                <a:off x="2925" y="998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Rectangle 25"/>
              <p:cNvSpPr>
                <a:spLocks noChangeArrowheads="1"/>
              </p:cNvSpPr>
              <p:nvPr/>
            </p:nvSpPr>
            <p:spPr bwMode="auto">
              <a:xfrm>
                <a:off x="3696" y="998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Rectangle 26"/>
              <p:cNvSpPr>
                <a:spLocks noChangeArrowheads="1"/>
              </p:cNvSpPr>
              <p:nvPr/>
            </p:nvSpPr>
            <p:spPr bwMode="auto">
              <a:xfrm>
                <a:off x="4422" y="998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Rectangle 27"/>
              <p:cNvSpPr>
                <a:spLocks noChangeArrowheads="1"/>
              </p:cNvSpPr>
              <p:nvPr/>
            </p:nvSpPr>
            <p:spPr bwMode="auto">
              <a:xfrm>
                <a:off x="5125" y="998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Rectangle 28"/>
              <p:cNvSpPr>
                <a:spLocks noChangeArrowheads="1"/>
              </p:cNvSpPr>
              <p:nvPr/>
            </p:nvSpPr>
            <p:spPr bwMode="auto">
              <a:xfrm>
                <a:off x="0" y="1497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Rectangle 29"/>
              <p:cNvSpPr>
                <a:spLocks noChangeArrowheads="1"/>
              </p:cNvSpPr>
              <p:nvPr/>
            </p:nvSpPr>
            <p:spPr bwMode="auto">
              <a:xfrm>
                <a:off x="748" y="1497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Rectangle 30"/>
              <p:cNvSpPr>
                <a:spLocks noChangeArrowheads="1"/>
              </p:cNvSpPr>
              <p:nvPr/>
            </p:nvSpPr>
            <p:spPr bwMode="auto">
              <a:xfrm>
                <a:off x="1474" y="1497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Rectangle 31"/>
              <p:cNvSpPr>
                <a:spLocks noChangeArrowheads="1"/>
              </p:cNvSpPr>
              <p:nvPr/>
            </p:nvSpPr>
            <p:spPr bwMode="auto">
              <a:xfrm>
                <a:off x="2200" y="1497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Rectangle 32"/>
              <p:cNvSpPr>
                <a:spLocks noChangeArrowheads="1"/>
              </p:cNvSpPr>
              <p:nvPr/>
            </p:nvSpPr>
            <p:spPr bwMode="auto">
              <a:xfrm>
                <a:off x="2925" y="1497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Rectangle 33"/>
              <p:cNvSpPr>
                <a:spLocks noChangeArrowheads="1"/>
              </p:cNvSpPr>
              <p:nvPr/>
            </p:nvSpPr>
            <p:spPr bwMode="auto">
              <a:xfrm>
                <a:off x="3696" y="1497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Rectangle 34"/>
              <p:cNvSpPr>
                <a:spLocks noChangeArrowheads="1"/>
              </p:cNvSpPr>
              <p:nvPr/>
            </p:nvSpPr>
            <p:spPr bwMode="auto">
              <a:xfrm>
                <a:off x="4422" y="1497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Rectangle 35"/>
              <p:cNvSpPr>
                <a:spLocks noChangeArrowheads="1"/>
              </p:cNvSpPr>
              <p:nvPr/>
            </p:nvSpPr>
            <p:spPr bwMode="auto">
              <a:xfrm>
                <a:off x="5125" y="1497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Rectangle 36"/>
              <p:cNvSpPr>
                <a:spLocks noChangeArrowheads="1"/>
              </p:cNvSpPr>
              <p:nvPr/>
            </p:nvSpPr>
            <p:spPr bwMode="auto">
              <a:xfrm>
                <a:off x="0" y="1996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Rectangle 37"/>
              <p:cNvSpPr>
                <a:spLocks noChangeArrowheads="1"/>
              </p:cNvSpPr>
              <p:nvPr/>
            </p:nvSpPr>
            <p:spPr bwMode="auto">
              <a:xfrm>
                <a:off x="748" y="1996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Rectangle 38"/>
              <p:cNvSpPr>
                <a:spLocks noChangeArrowheads="1"/>
              </p:cNvSpPr>
              <p:nvPr/>
            </p:nvSpPr>
            <p:spPr bwMode="auto">
              <a:xfrm>
                <a:off x="1474" y="1996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Rectangle 39"/>
              <p:cNvSpPr>
                <a:spLocks noChangeArrowheads="1"/>
              </p:cNvSpPr>
              <p:nvPr/>
            </p:nvSpPr>
            <p:spPr bwMode="auto">
              <a:xfrm>
                <a:off x="2200" y="1996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Rectangle 40"/>
              <p:cNvSpPr>
                <a:spLocks noChangeArrowheads="1"/>
              </p:cNvSpPr>
              <p:nvPr/>
            </p:nvSpPr>
            <p:spPr bwMode="auto">
              <a:xfrm>
                <a:off x="2925" y="1996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Rectangle 41"/>
              <p:cNvSpPr>
                <a:spLocks noChangeArrowheads="1"/>
              </p:cNvSpPr>
              <p:nvPr/>
            </p:nvSpPr>
            <p:spPr bwMode="auto">
              <a:xfrm>
                <a:off x="3696" y="1996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Rectangle 42"/>
              <p:cNvSpPr>
                <a:spLocks noChangeArrowheads="1"/>
              </p:cNvSpPr>
              <p:nvPr/>
            </p:nvSpPr>
            <p:spPr bwMode="auto">
              <a:xfrm>
                <a:off x="4422" y="1996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Rectangle 43"/>
              <p:cNvSpPr>
                <a:spLocks noChangeArrowheads="1"/>
              </p:cNvSpPr>
              <p:nvPr/>
            </p:nvSpPr>
            <p:spPr bwMode="auto">
              <a:xfrm>
                <a:off x="5125" y="1996"/>
                <a:ext cx="635" cy="31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Rectangle 44"/>
              <p:cNvSpPr>
                <a:spLocks noChangeArrowheads="1"/>
              </p:cNvSpPr>
              <p:nvPr/>
            </p:nvSpPr>
            <p:spPr bwMode="auto">
              <a:xfrm>
                <a:off x="2608" y="2658"/>
                <a:ext cx="635" cy="318"/>
              </a:xfrm>
              <a:prstGeom prst="rect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lIns="90170" tIns="46990" rIns="90170" bIns="46990" anchor="ctr"/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0" hangingPunct="0"/>
                <a:r>
                  <a:rPr lang="zh-CN" altLang="en-US" sz="2400">
                    <a:solidFill>
                      <a:schemeClr val="accent1"/>
                    </a:solidFill>
                    <a:latin typeface="Comic Sans MS" pitchFamily="66" charset="0"/>
                    <a:ea typeface="黑体" pitchFamily="49" charset="-122"/>
                  </a:rPr>
                  <a:t>讲台</a:t>
                </a:r>
              </a:p>
            </p:txBody>
          </p:sp>
        </p:grpSp>
        <p:grpSp>
          <p:nvGrpSpPr>
            <p:cNvPr id="4" name="Group 45"/>
            <p:cNvGrpSpPr/>
            <p:nvPr/>
          </p:nvGrpSpPr>
          <p:grpSpPr>
            <a:xfrm>
              <a:off x="381" y="2033"/>
              <a:ext cx="4814" cy="314"/>
              <a:chOff x="-1" y="0"/>
              <a:chExt cx="5353" cy="314"/>
            </a:xfrm>
          </p:grpSpPr>
          <p:sp>
            <p:nvSpPr>
              <p:cNvPr id="11" name="Text Box 46"/>
              <p:cNvSpPr txBox="1">
                <a:spLocks noChangeArrowheads="1"/>
              </p:cNvSpPr>
              <p:nvPr/>
            </p:nvSpPr>
            <p:spPr bwMode="auto">
              <a:xfrm>
                <a:off x="725" y="4"/>
                <a:ext cx="22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 eaLnBrk="0" hangingPunct="0"/>
                <a:r>
                  <a:rPr lang="en-US" altLang="zh-CN">
                    <a:latin typeface="Comic Sans MS" pitchFamily="66" charset="0"/>
                  </a:rPr>
                  <a:t>2</a:t>
                </a:r>
              </a:p>
            </p:txBody>
          </p:sp>
          <p:sp>
            <p:nvSpPr>
              <p:cNvPr id="12" name="Text Box 47"/>
              <p:cNvSpPr txBox="1">
                <a:spLocks noChangeArrowheads="1"/>
              </p:cNvSpPr>
              <p:nvPr/>
            </p:nvSpPr>
            <p:spPr bwMode="auto">
              <a:xfrm>
                <a:off x="-1" y="4"/>
                <a:ext cx="20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 eaLnBrk="0" hangingPunct="0"/>
                <a:r>
                  <a:rPr lang="en-US" altLang="zh-CN">
                    <a:latin typeface="Comic Sans MS" pitchFamily="66" charset="0"/>
                  </a:rPr>
                  <a:t>1</a:t>
                </a:r>
              </a:p>
            </p:txBody>
          </p:sp>
          <p:sp>
            <p:nvSpPr>
              <p:cNvPr id="13" name="Text Box 48"/>
              <p:cNvSpPr txBox="1">
                <a:spLocks noChangeArrowheads="1"/>
              </p:cNvSpPr>
              <p:nvPr/>
            </p:nvSpPr>
            <p:spPr bwMode="auto">
              <a:xfrm>
                <a:off x="1450" y="0"/>
                <a:ext cx="22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 eaLnBrk="0" hangingPunct="0"/>
                <a:r>
                  <a:rPr lang="en-US" altLang="zh-CN">
                    <a:latin typeface="Comic Sans MS" pitchFamily="66" charset="0"/>
                  </a:rPr>
                  <a:t>3</a:t>
                </a:r>
              </a:p>
            </p:txBody>
          </p:sp>
          <p:sp>
            <p:nvSpPr>
              <p:cNvPr id="14" name="Text Box 49"/>
              <p:cNvSpPr txBox="1">
                <a:spLocks noChangeArrowheads="1"/>
              </p:cNvSpPr>
              <p:nvPr/>
            </p:nvSpPr>
            <p:spPr bwMode="auto">
              <a:xfrm>
                <a:off x="2221" y="4"/>
                <a:ext cx="22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 eaLnBrk="0" hangingPunct="0"/>
                <a:r>
                  <a:rPr lang="en-US" altLang="zh-CN">
                    <a:latin typeface="Comic Sans MS" pitchFamily="66" charset="0"/>
                  </a:rPr>
                  <a:t>4</a:t>
                </a:r>
              </a:p>
            </p:txBody>
          </p:sp>
          <p:sp>
            <p:nvSpPr>
              <p:cNvPr id="15" name="Text Box 50"/>
              <p:cNvSpPr txBox="1">
                <a:spLocks noChangeArrowheads="1"/>
              </p:cNvSpPr>
              <p:nvPr/>
            </p:nvSpPr>
            <p:spPr bwMode="auto">
              <a:xfrm>
                <a:off x="2901" y="4"/>
                <a:ext cx="22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 eaLnBrk="0" hangingPunct="0"/>
                <a:r>
                  <a:rPr lang="en-US" altLang="zh-CN">
                    <a:latin typeface="Comic Sans MS" pitchFamily="66" charset="0"/>
                  </a:rPr>
                  <a:t>5</a:t>
                </a:r>
              </a:p>
            </p:txBody>
          </p:sp>
          <p:sp>
            <p:nvSpPr>
              <p:cNvPr id="16" name="Text Box 51"/>
              <p:cNvSpPr txBox="1">
                <a:spLocks noChangeArrowheads="1"/>
              </p:cNvSpPr>
              <p:nvPr/>
            </p:nvSpPr>
            <p:spPr bwMode="auto">
              <a:xfrm>
                <a:off x="3673" y="4"/>
                <a:ext cx="22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 eaLnBrk="0" hangingPunct="0"/>
                <a:r>
                  <a:rPr lang="en-US" altLang="zh-CN">
                    <a:latin typeface="Comic Sans MS" pitchFamily="66" charset="0"/>
                  </a:rPr>
                  <a:t>6</a:t>
                </a:r>
              </a:p>
            </p:txBody>
          </p:sp>
          <p:sp>
            <p:nvSpPr>
              <p:cNvPr id="17" name="Text Box 52"/>
              <p:cNvSpPr txBox="1">
                <a:spLocks noChangeArrowheads="1"/>
              </p:cNvSpPr>
              <p:nvPr/>
            </p:nvSpPr>
            <p:spPr bwMode="auto">
              <a:xfrm>
                <a:off x="4398" y="4"/>
                <a:ext cx="22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 eaLnBrk="0" hangingPunct="0"/>
                <a:r>
                  <a:rPr lang="en-US" altLang="zh-CN">
                    <a:latin typeface="Comic Sans MS" pitchFamily="66" charset="0"/>
                  </a:rPr>
                  <a:t>7</a:t>
                </a:r>
              </a:p>
            </p:txBody>
          </p:sp>
          <p:sp>
            <p:nvSpPr>
              <p:cNvPr id="18" name="Text Box 53"/>
              <p:cNvSpPr txBox="1">
                <a:spLocks noChangeArrowheads="1"/>
              </p:cNvSpPr>
              <p:nvPr/>
            </p:nvSpPr>
            <p:spPr bwMode="auto">
              <a:xfrm>
                <a:off x="5124" y="4"/>
                <a:ext cx="22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 eaLnBrk="0" hangingPunct="0"/>
                <a:r>
                  <a:rPr lang="en-US" altLang="zh-CN">
                    <a:latin typeface="Comic Sans MS" pitchFamily="66" charset="0"/>
                  </a:rPr>
                  <a:t>8</a:t>
                </a:r>
              </a:p>
            </p:txBody>
          </p:sp>
        </p:grpSp>
        <p:grpSp>
          <p:nvGrpSpPr>
            <p:cNvPr id="5" name="Group 54"/>
            <p:cNvGrpSpPr/>
            <p:nvPr/>
          </p:nvGrpSpPr>
          <p:grpSpPr>
            <a:xfrm>
              <a:off x="0" y="0"/>
              <a:ext cx="205" cy="2086"/>
              <a:chExt cx="205" cy="2339"/>
            </a:xfrm>
          </p:grpSpPr>
          <p:sp>
            <p:nvSpPr>
              <p:cNvPr id="6" name="Text Box 55"/>
              <p:cNvSpPr txBox="1">
                <a:spLocks noChangeArrowheads="1"/>
              </p:cNvSpPr>
              <p:nvPr/>
            </p:nvSpPr>
            <p:spPr bwMode="auto">
              <a:xfrm>
                <a:off x="1" y="1991"/>
                <a:ext cx="181" cy="3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hangingPunct="0"/>
                <a:r>
                  <a:rPr lang="en-US" altLang="zh-CN">
                    <a:latin typeface="Comic Sans MS" pitchFamily="66" charset="0"/>
                  </a:rPr>
                  <a:t>1</a:t>
                </a:r>
              </a:p>
            </p:txBody>
          </p:sp>
          <p:sp>
            <p:nvSpPr>
              <p:cNvPr id="7" name="Text Box 56"/>
              <p:cNvSpPr txBox="1">
                <a:spLocks noChangeArrowheads="1"/>
              </p:cNvSpPr>
              <p:nvPr/>
            </p:nvSpPr>
            <p:spPr bwMode="auto">
              <a:xfrm>
                <a:off x="0" y="1496"/>
                <a:ext cx="205" cy="3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hangingPunct="0"/>
                <a:r>
                  <a:rPr lang="en-US" altLang="zh-CN">
                    <a:latin typeface="Comic Sans MS" pitchFamily="66" charset="0"/>
                  </a:rPr>
                  <a:t>2</a:t>
                </a:r>
              </a:p>
            </p:txBody>
          </p:sp>
          <p:sp>
            <p:nvSpPr>
              <p:cNvPr id="8" name="Text Box 57"/>
              <p:cNvSpPr txBox="1">
                <a:spLocks noChangeArrowheads="1"/>
              </p:cNvSpPr>
              <p:nvPr/>
            </p:nvSpPr>
            <p:spPr bwMode="auto">
              <a:xfrm>
                <a:off x="0" y="998"/>
                <a:ext cx="205" cy="3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hangingPunct="0"/>
                <a:r>
                  <a:rPr lang="en-US" altLang="zh-CN">
                    <a:latin typeface="Comic Sans MS" pitchFamily="66" charset="0"/>
                  </a:rPr>
                  <a:t>3</a:t>
                </a:r>
              </a:p>
            </p:txBody>
          </p:sp>
          <p:sp>
            <p:nvSpPr>
              <p:cNvPr id="9" name="Text Box 58"/>
              <p:cNvSpPr txBox="1">
                <a:spLocks noChangeArrowheads="1"/>
              </p:cNvSpPr>
              <p:nvPr/>
            </p:nvSpPr>
            <p:spPr bwMode="auto">
              <a:xfrm>
                <a:off x="0" y="499"/>
                <a:ext cx="205" cy="3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hangingPunct="0"/>
                <a:r>
                  <a:rPr lang="en-US" altLang="zh-CN">
                    <a:latin typeface="Comic Sans MS" pitchFamily="66" charset="0"/>
                  </a:rPr>
                  <a:t>4</a:t>
                </a:r>
              </a:p>
            </p:txBody>
          </p:sp>
          <p:sp>
            <p:nvSpPr>
              <p:cNvPr id="10" name="Text Box 59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05" cy="3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hangingPunct="0"/>
                <a:r>
                  <a:rPr lang="en-US" altLang="zh-CN">
                    <a:latin typeface="Comic Sans MS" pitchFamily="66" charset="0"/>
                  </a:rPr>
                  <a:t>5</a:t>
                </a:r>
              </a:p>
            </p:txBody>
          </p:sp>
        </p:grpSp>
      </p:grpSp>
      <p:sp>
        <p:nvSpPr>
          <p:cNvPr id="60" name="Rectangle 60"/>
          <p:cNvSpPr>
            <a:spLocks noChangeArrowheads="1"/>
          </p:cNvSpPr>
          <p:nvPr/>
        </p:nvSpPr>
        <p:spPr bwMode="auto">
          <a:xfrm>
            <a:off x="-287288" y="2646387"/>
            <a:ext cx="1258888" cy="46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zh-CN" altLang="en-US" sz="2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第</a:t>
            </a:r>
            <a:r>
              <a:rPr lang="en-US" altLang="zh-CN" sz="2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3</a:t>
            </a:r>
            <a:r>
              <a:rPr lang="zh-CN" altLang="en-US" sz="2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排</a:t>
            </a:r>
          </a:p>
        </p:txBody>
      </p:sp>
      <p:sp>
        <p:nvSpPr>
          <p:cNvPr id="61" name="Rectangle 77"/>
          <p:cNvSpPr>
            <a:spLocks noGrp="1" noChangeArrowheads="1"/>
          </p:cNvSpPr>
          <p:nvPr/>
        </p:nvSpPr>
        <p:spPr bwMode="auto">
          <a:xfrm>
            <a:off x="1449388" y="1106536"/>
            <a:ext cx="1431925" cy="46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zh-CN" altLang="en-US" sz="28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第</a:t>
            </a:r>
            <a:r>
              <a:rPr lang="en-US" altLang="zh-CN" sz="28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8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列</a:t>
            </a:r>
          </a:p>
        </p:txBody>
      </p:sp>
      <p:sp>
        <p:nvSpPr>
          <p:cNvPr id="62" name="Line 78"/>
          <p:cNvSpPr>
            <a:spLocks noChangeShapeType="1"/>
          </p:cNvSpPr>
          <p:nvPr/>
        </p:nvSpPr>
        <p:spPr bwMode="auto">
          <a:xfrm flipH="1">
            <a:off x="2160587" y="1492299"/>
            <a:ext cx="0" cy="259080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Line 79"/>
          <p:cNvSpPr>
            <a:spLocks noChangeShapeType="1"/>
          </p:cNvSpPr>
          <p:nvPr/>
        </p:nvSpPr>
        <p:spPr bwMode="auto">
          <a:xfrm flipV="1">
            <a:off x="576262" y="2842467"/>
            <a:ext cx="8604250" cy="9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" name="Rectangle 80"/>
          <p:cNvSpPr>
            <a:spLocks noChangeArrowheads="1"/>
          </p:cNvSpPr>
          <p:nvPr/>
        </p:nvSpPr>
        <p:spPr bwMode="auto">
          <a:xfrm>
            <a:off x="1728787" y="2680542"/>
            <a:ext cx="863600" cy="32385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5" name="Text Box 81"/>
          <p:cNvSpPr txBox="1">
            <a:spLocks noChangeArrowheads="1"/>
          </p:cNvSpPr>
          <p:nvPr/>
        </p:nvSpPr>
        <p:spPr bwMode="auto">
          <a:xfrm>
            <a:off x="1512887" y="2614141"/>
            <a:ext cx="13115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>
                <a:solidFill>
                  <a:schemeClr val="bg1"/>
                </a:solidFill>
                <a:latin typeface="Comic Sans MS" pitchFamily="66" charset="0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Comic Sans MS" pitchFamily="66" charset="0"/>
              </a:rPr>
              <a:t>2,3</a:t>
            </a:r>
            <a:r>
              <a:rPr lang="zh-CN" altLang="en-US" sz="2400" b="1">
                <a:solidFill>
                  <a:schemeClr val="bg1"/>
                </a:solidFill>
                <a:latin typeface="Comic Sans MS" pitchFamily="66" charset="0"/>
              </a:rPr>
              <a:t>）</a:t>
            </a:r>
          </a:p>
        </p:txBody>
      </p:sp>
      <p:sp>
        <p:nvSpPr>
          <p:cNvPr id="66" name="Text Box 82"/>
          <p:cNvSpPr txBox="1">
            <a:spLocks noChangeArrowheads="1"/>
          </p:cNvSpPr>
          <p:nvPr/>
        </p:nvSpPr>
        <p:spPr bwMode="auto">
          <a:xfrm>
            <a:off x="4688048" y="779202"/>
            <a:ext cx="2349947" cy="46423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90170" tIns="46990" rIns="90170" bIns="46990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黑体" pitchFamily="49" charset="-122"/>
              </a:rPr>
              <a:t>（列数，排数）</a:t>
            </a:r>
          </a:p>
        </p:txBody>
      </p:sp>
      <p:sp>
        <p:nvSpPr>
          <p:cNvPr id="67" name="Rectangle 83"/>
          <p:cNvSpPr>
            <a:spLocks noChangeArrowheads="1"/>
          </p:cNvSpPr>
          <p:nvPr/>
        </p:nvSpPr>
        <p:spPr bwMode="auto">
          <a:xfrm>
            <a:off x="295325" y="717647"/>
            <a:ext cx="5040313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marL="342900" indent="-342900"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约定</a:t>
            </a:r>
            <a:r>
              <a:rPr lang="en-US" altLang="zh-CN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列数在前，排数在后</a:t>
            </a:r>
          </a:p>
        </p:txBody>
      </p:sp>
      <p:sp>
        <p:nvSpPr>
          <p:cNvPr id="69" name="Text Box 19"/>
          <p:cNvSpPr txBox="1">
            <a:spLocks noChangeArrowheads="1"/>
          </p:cNvSpPr>
          <p:nvPr/>
        </p:nvSpPr>
        <p:spPr bwMode="auto">
          <a:xfrm>
            <a:off x="323527" y="4371950"/>
            <a:ext cx="5976665" cy="4616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思考：</a:t>
            </a:r>
            <a:r>
              <a:rPr lang="zh-CN" altLang="en-US" sz="24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这个位置可不可以写成</a:t>
            </a:r>
            <a:r>
              <a:rPr lang="zh-CN" altLang="en-US" sz="2400" b="1">
                <a:solidFill>
                  <a:schemeClr val="tx1"/>
                </a:solidFill>
                <a:latin typeface="Comic Sans MS" pitchFamily="66" charset="0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Comic Sans MS" pitchFamily="66" charset="0"/>
              </a:rPr>
              <a:t>3,2</a:t>
            </a:r>
            <a:r>
              <a:rPr lang="zh-CN" altLang="en-US" sz="2400" b="1">
                <a:solidFill>
                  <a:schemeClr val="tx1"/>
                </a:solidFill>
                <a:latin typeface="Comic Sans MS" pitchFamily="66" charset="0"/>
              </a:rPr>
              <a:t>）呢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？</a:t>
            </a:r>
          </a:p>
        </p:txBody>
      </p:sp>
      <p:sp>
        <p:nvSpPr>
          <p:cNvPr id="70" name="矩形 69"/>
          <p:cNvSpPr/>
          <p:nvPr/>
        </p:nvSpPr>
        <p:spPr>
          <a:xfrm>
            <a:off x="3479056" y="-2669"/>
            <a:ext cx="2241633" cy="7001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4100" b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知识精讲</a:t>
            </a:r>
          </a:p>
        </p:txBody>
      </p:sp>
    </p:spTree>
    <p:extLst>
      <p:ext uri="{BB962C8B-B14F-4D97-AF65-F5344CB8AC3E}">
        <p14:creationId xmlns:p14="http://schemas.microsoft.com/office/powerpoint/2010/main" val="23088207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467544" y="1322155"/>
            <a:ext cx="8352928" cy="1303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我们把这种有顺序的两个数</a:t>
            </a:r>
            <a:r>
              <a:rPr lang="en-US" altLang="zh-CN" sz="2800" b="1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a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与</a:t>
            </a:r>
            <a:r>
              <a:rPr lang="en-US" altLang="zh-CN" sz="2800" b="1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b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组成的数对，叫做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有序数对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记做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i="1">
                <a:latin typeface="Times New Roman" pitchFamily="18" charset="0"/>
                <a:ea typeface="黑体" pitchFamily="49" charset="-122"/>
              </a:rPr>
              <a:t>a</a:t>
            </a:r>
            <a:r>
              <a:rPr lang="en-US" altLang="zh-CN" sz="2800" b="1">
                <a:latin typeface="Times New Roman" pitchFamily="18" charset="0"/>
                <a:ea typeface="黑体" pitchFamily="49" charset="-122"/>
              </a:rPr>
              <a:t>,</a:t>
            </a:r>
            <a:r>
              <a:rPr lang="zh-CN" altLang="en-US" sz="2800" b="1" i="1"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800" b="1" i="1">
                <a:latin typeface="Times New Roman" pitchFamily="18" charset="0"/>
                <a:ea typeface="黑体" pitchFamily="49" charset="-122"/>
              </a:rPr>
              <a:t>b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）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.</a:t>
            </a: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323528" y="771550"/>
            <a:ext cx="2698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有序数对的概念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62823" y="2776061"/>
            <a:ext cx="6917278" cy="65684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注意</a:t>
            </a:r>
            <a:r>
              <a:rPr lang="en-US" altLang="zh-CN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a</a:t>
            </a:r>
            <a:r>
              <a:rPr lang="en-US" altLang="zh-CN"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,</a:t>
            </a:r>
            <a:r>
              <a:rPr lang="en-US" altLang="zh-CN" sz="2800" b="1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b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）与（</a:t>
            </a:r>
            <a:r>
              <a:rPr lang="zh-CN" altLang="en-US" sz="2800" b="1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b</a:t>
            </a:r>
            <a:r>
              <a:rPr lang="en-US" altLang="zh-CN"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,</a:t>
            </a:r>
            <a:r>
              <a:rPr lang="en-US" altLang="zh-CN" sz="2800" b="1" i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a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）是两个不同的数据</a:t>
            </a:r>
            <a:r>
              <a:rPr lang="en-US" altLang="zh-CN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3479056" y="-2669"/>
            <a:ext cx="2241633" cy="7001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4100" b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知识精讲</a:t>
            </a:r>
          </a:p>
        </p:txBody>
      </p:sp>
    </p:spTree>
    <p:extLst>
      <p:ext uri="{BB962C8B-B14F-4D97-AF65-F5344CB8AC3E}">
        <p14:creationId xmlns:p14="http://schemas.microsoft.com/office/powerpoint/2010/main" val="1297454461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66873" y="706624"/>
            <a:ext cx="8897615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“怪兽吃豆豆”是一种计算机游戏，图中的●标志表示“怪兽”先后经过的几个位置，如果用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(1,2)</a:t>
            </a:r>
            <a:r>
              <a:rPr lang="zh-CN" altLang="en-US" sz="2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表示“怪兽”经过的第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个位置，那么你能用同样的方式表示出图中“怪兽”经过的其他几个位置吗？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5988055" y="2048074"/>
            <a:ext cx="484187" cy="34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endParaRPr lang="zh-CN" altLang="en-US" sz="280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502280" y="2048074"/>
            <a:ext cx="485775" cy="34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endParaRPr lang="zh-CN" altLang="en-US" sz="280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530729" y="2048074"/>
            <a:ext cx="487362" cy="34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endParaRPr lang="zh-CN" altLang="en-US" sz="280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044955" y="2048074"/>
            <a:ext cx="485775" cy="34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endParaRPr lang="zh-CN" altLang="en-US" sz="2800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3562354" y="2048074"/>
            <a:ext cx="482600" cy="34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endParaRPr lang="zh-CN" altLang="en-US" sz="2800"/>
          </a:p>
        </p:txBody>
      </p:sp>
      <p:grpSp>
        <p:nvGrpSpPr>
          <p:cNvPr id="8" name="Group 22"/>
          <p:cNvGrpSpPr/>
          <p:nvPr/>
        </p:nvGrpSpPr>
        <p:grpSpPr>
          <a:xfrm>
            <a:off x="2254254" y="2251671"/>
            <a:ext cx="5981918" cy="2888457"/>
            <a:chOff x="70" y="90"/>
            <a:chExt cx="3381" cy="2426"/>
          </a:xfrm>
        </p:grpSpPr>
        <p:sp>
          <p:nvSpPr>
            <p:cNvPr id="9" name="Line 10"/>
            <p:cNvSpPr>
              <a:spLocks noChangeShapeType="1"/>
            </p:cNvSpPr>
            <p:nvPr/>
          </p:nvSpPr>
          <p:spPr bwMode="auto">
            <a:xfrm>
              <a:off x="328" y="163"/>
              <a:ext cx="305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>
              <a:off x="328" y="657"/>
              <a:ext cx="305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>
              <a:off x="328" y="1152"/>
              <a:ext cx="305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328" y="1648"/>
              <a:ext cx="305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>
              <a:off x="328" y="2142"/>
              <a:ext cx="305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 flipH="1">
              <a:off x="321" y="141"/>
              <a:ext cx="0" cy="200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 flipH="1">
              <a:off x="756" y="135"/>
              <a:ext cx="0" cy="20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 flipH="1">
              <a:off x="1194" y="135"/>
              <a:ext cx="0" cy="20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18"/>
            <p:cNvSpPr>
              <a:spLocks noChangeShapeType="1"/>
            </p:cNvSpPr>
            <p:nvPr/>
          </p:nvSpPr>
          <p:spPr bwMode="auto">
            <a:xfrm flipH="1">
              <a:off x="1633" y="135"/>
              <a:ext cx="0" cy="20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19"/>
            <p:cNvSpPr>
              <a:spLocks noChangeShapeType="1"/>
            </p:cNvSpPr>
            <p:nvPr/>
          </p:nvSpPr>
          <p:spPr bwMode="auto">
            <a:xfrm flipH="1">
              <a:off x="2070" y="135"/>
              <a:ext cx="0" cy="20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20"/>
            <p:cNvSpPr>
              <a:spLocks noChangeShapeType="1"/>
            </p:cNvSpPr>
            <p:nvPr/>
          </p:nvSpPr>
          <p:spPr bwMode="auto">
            <a:xfrm flipH="1">
              <a:off x="2508" y="135"/>
              <a:ext cx="0" cy="20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 flipH="1">
              <a:off x="2944" y="135"/>
              <a:ext cx="0" cy="20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 flipH="1">
              <a:off x="3381" y="135"/>
              <a:ext cx="0" cy="2007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Text Box 23"/>
            <p:cNvSpPr txBox="1">
              <a:spLocks noChangeArrowheads="1"/>
            </p:cNvSpPr>
            <p:nvPr/>
          </p:nvSpPr>
          <p:spPr bwMode="auto">
            <a:xfrm>
              <a:off x="77" y="1954"/>
              <a:ext cx="175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23" name="Text Box 24"/>
            <p:cNvSpPr txBox="1">
              <a:spLocks noChangeArrowheads="1"/>
            </p:cNvSpPr>
            <p:nvPr/>
          </p:nvSpPr>
          <p:spPr bwMode="auto">
            <a:xfrm>
              <a:off x="77" y="1502"/>
              <a:ext cx="18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Comic Sans MS" pitchFamily="66" charset="0"/>
                </a:rPr>
                <a:t>2</a:t>
              </a:r>
            </a:p>
          </p:txBody>
        </p:sp>
        <p:sp>
          <p:nvSpPr>
            <p:cNvPr id="24" name="Text Box 25"/>
            <p:cNvSpPr txBox="1">
              <a:spLocks noChangeArrowheads="1"/>
            </p:cNvSpPr>
            <p:nvPr/>
          </p:nvSpPr>
          <p:spPr bwMode="auto">
            <a:xfrm>
              <a:off x="70" y="998"/>
              <a:ext cx="17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25" name="Text Box 26"/>
            <p:cNvSpPr txBox="1">
              <a:spLocks noChangeArrowheads="1"/>
            </p:cNvSpPr>
            <p:nvPr/>
          </p:nvSpPr>
          <p:spPr bwMode="auto">
            <a:xfrm>
              <a:off x="70" y="517"/>
              <a:ext cx="17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Times New Roman" pitchFamily="18" charset="0"/>
                </a:rPr>
                <a:t>4</a:t>
              </a:r>
            </a:p>
          </p:txBody>
        </p:sp>
        <p:sp>
          <p:nvSpPr>
            <p:cNvPr id="26" name="Text Box 27"/>
            <p:cNvSpPr txBox="1">
              <a:spLocks noChangeArrowheads="1"/>
            </p:cNvSpPr>
            <p:nvPr/>
          </p:nvSpPr>
          <p:spPr bwMode="auto">
            <a:xfrm>
              <a:off x="70" y="90"/>
              <a:ext cx="17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Times New Roman" pitchFamily="18" charset="0"/>
                </a:rPr>
                <a:t>5</a:t>
              </a:r>
            </a:p>
          </p:txBody>
        </p:sp>
        <p:sp>
          <p:nvSpPr>
            <p:cNvPr id="27" name="Text Box 28"/>
            <p:cNvSpPr txBox="1">
              <a:spLocks noChangeArrowheads="1"/>
            </p:cNvSpPr>
            <p:nvPr/>
          </p:nvSpPr>
          <p:spPr bwMode="auto">
            <a:xfrm>
              <a:off x="233" y="2204"/>
              <a:ext cx="18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Comic Sans MS" pitchFamily="66" charset="0"/>
                </a:rPr>
                <a:t>1</a:t>
              </a:r>
            </a:p>
          </p:txBody>
        </p:sp>
        <p:sp>
          <p:nvSpPr>
            <p:cNvPr id="28" name="Text Box 29"/>
            <p:cNvSpPr txBox="1">
              <a:spLocks noChangeArrowheads="1"/>
            </p:cNvSpPr>
            <p:nvPr/>
          </p:nvSpPr>
          <p:spPr bwMode="auto">
            <a:xfrm>
              <a:off x="656" y="2206"/>
              <a:ext cx="18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Comic Sans MS" pitchFamily="66" charset="0"/>
                </a:rPr>
                <a:t>2</a:t>
              </a:r>
            </a:p>
          </p:txBody>
        </p:sp>
        <p:sp>
          <p:nvSpPr>
            <p:cNvPr id="29" name="Text Box 30"/>
            <p:cNvSpPr txBox="1">
              <a:spLocks noChangeArrowheads="1"/>
            </p:cNvSpPr>
            <p:nvPr/>
          </p:nvSpPr>
          <p:spPr bwMode="auto">
            <a:xfrm>
              <a:off x="1080" y="2206"/>
              <a:ext cx="18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Comic Sans MS" pitchFamily="66" charset="0"/>
                </a:rPr>
                <a:t>3</a:t>
              </a:r>
            </a:p>
          </p:txBody>
        </p:sp>
        <p:sp>
          <p:nvSpPr>
            <p:cNvPr id="30" name="Text Box 31"/>
            <p:cNvSpPr txBox="1">
              <a:spLocks noChangeArrowheads="1"/>
            </p:cNvSpPr>
            <p:nvPr/>
          </p:nvSpPr>
          <p:spPr bwMode="auto">
            <a:xfrm>
              <a:off x="1526" y="2206"/>
              <a:ext cx="18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Comic Sans MS" pitchFamily="66" charset="0"/>
                </a:rPr>
                <a:t>4</a:t>
              </a:r>
            </a:p>
          </p:txBody>
        </p:sp>
        <p:sp>
          <p:nvSpPr>
            <p:cNvPr id="31" name="Text Box 32"/>
            <p:cNvSpPr txBox="1">
              <a:spLocks noChangeArrowheads="1"/>
            </p:cNvSpPr>
            <p:nvPr/>
          </p:nvSpPr>
          <p:spPr bwMode="auto">
            <a:xfrm>
              <a:off x="1961" y="2206"/>
              <a:ext cx="18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Comic Sans MS" pitchFamily="66" charset="0"/>
                </a:rPr>
                <a:t>5</a:t>
              </a:r>
            </a:p>
          </p:txBody>
        </p:sp>
        <p:sp>
          <p:nvSpPr>
            <p:cNvPr id="32" name="Text Box 33"/>
            <p:cNvSpPr txBox="1">
              <a:spLocks noChangeArrowheads="1"/>
            </p:cNvSpPr>
            <p:nvPr/>
          </p:nvSpPr>
          <p:spPr bwMode="auto">
            <a:xfrm>
              <a:off x="2397" y="2206"/>
              <a:ext cx="18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Comic Sans MS" pitchFamily="66" charset="0"/>
                </a:rPr>
                <a:t>6</a:t>
              </a:r>
            </a:p>
          </p:txBody>
        </p:sp>
        <p:sp>
          <p:nvSpPr>
            <p:cNvPr id="33" name="Text Box 34"/>
            <p:cNvSpPr txBox="1">
              <a:spLocks noChangeArrowheads="1"/>
            </p:cNvSpPr>
            <p:nvPr/>
          </p:nvSpPr>
          <p:spPr bwMode="auto">
            <a:xfrm>
              <a:off x="2841" y="2206"/>
              <a:ext cx="18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Comic Sans MS" pitchFamily="66" charset="0"/>
                </a:rPr>
                <a:t>7</a:t>
              </a:r>
            </a:p>
          </p:txBody>
        </p:sp>
        <p:sp>
          <p:nvSpPr>
            <p:cNvPr id="34" name="Text Box 35"/>
            <p:cNvSpPr txBox="1">
              <a:spLocks noChangeArrowheads="1"/>
            </p:cNvSpPr>
            <p:nvPr/>
          </p:nvSpPr>
          <p:spPr bwMode="auto">
            <a:xfrm>
              <a:off x="3267" y="2206"/>
              <a:ext cx="18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Comic Sans MS" pitchFamily="66" charset="0"/>
                </a:rPr>
                <a:t>8</a:t>
              </a:r>
            </a:p>
          </p:txBody>
        </p:sp>
      </p:grpSp>
      <p:sp>
        <p:nvSpPr>
          <p:cNvPr id="35" name="Oval 36"/>
          <p:cNvSpPr>
            <a:spLocks noChangeArrowheads="1"/>
          </p:cNvSpPr>
          <p:nvPr/>
        </p:nvSpPr>
        <p:spPr bwMode="auto">
          <a:xfrm>
            <a:off x="2635255" y="4634111"/>
            <a:ext cx="141287" cy="9525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6" name="Oval 37"/>
          <p:cNvSpPr>
            <a:spLocks noChangeArrowheads="1"/>
          </p:cNvSpPr>
          <p:nvPr/>
        </p:nvSpPr>
        <p:spPr bwMode="auto">
          <a:xfrm>
            <a:off x="2624141" y="4059040"/>
            <a:ext cx="141288" cy="9525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7" name="Oval 38"/>
          <p:cNvSpPr>
            <a:spLocks noChangeArrowheads="1"/>
          </p:cNvSpPr>
          <p:nvPr/>
        </p:nvSpPr>
        <p:spPr bwMode="auto">
          <a:xfrm>
            <a:off x="4170366" y="4059040"/>
            <a:ext cx="141288" cy="9525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8" name="Oval 39"/>
          <p:cNvSpPr>
            <a:spLocks noChangeArrowheads="1"/>
          </p:cNvSpPr>
          <p:nvPr/>
        </p:nvSpPr>
        <p:spPr bwMode="auto">
          <a:xfrm>
            <a:off x="4183066" y="3483968"/>
            <a:ext cx="141288" cy="9525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9" name="Oval 40"/>
          <p:cNvSpPr>
            <a:spLocks noChangeArrowheads="1"/>
          </p:cNvSpPr>
          <p:nvPr/>
        </p:nvSpPr>
        <p:spPr bwMode="auto">
          <a:xfrm>
            <a:off x="4954591" y="3464918"/>
            <a:ext cx="141288" cy="9525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0" name="Oval 41"/>
          <p:cNvSpPr>
            <a:spLocks noChangeArrowheads="1"/>
          </p:cNvSpPr>
          <p:nvPr/>
        </p:nvSpPr>
        <p:spPr bwMode="auto">
          <a:xfrm>
            <a:off x="4964116" y="2293343"/>
            <a:ext cx="141288" cy="9525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1" name="Oval 42"/>
          <p:cNvSpPr>
            <a:spLocks noChangeArrowheads="1"/>
          </p:cNvSpPr>
          <p:nvPr/>
        </p:nvSpPr>
        <p:spPr bwMode="auto">
          <a:xfrm>
            <a:off x="5734055" y="2286199"/>
            <a:ext cx="141287" cy="9525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2" name="Oval 43"/>
          <p:cNvSpPr>
            <a:spLocks noChangeArrowheads="1"/>
          </p:cNvSpPr>
          <p:nvPr/>
        </p:nvSpPr>
        <p:spPr bwMode="auto">
          <a:xfrm>
            <a:off x="5730880" y="2864843"/>
            <a:ext cx="141287" cy="9525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3" name="Oval 44"/>
          <p:cNvSpPr>
            <a:spLocks noChangeArrowheads="1"/>
          </p:cNvSpPr>
          <p:nvPr/>
        </p:nvSpPr>
        <p:spPr bwMode="auto">
          <a:xfrm>
            <a:off x="7269166" y="2883893"/>
            <a:ext cx="141288" cy="9525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4" name="Oval 45"/>
          <p:cNvSpPr>
            <a:spLocks noChangeArrowheads="1"/>
          </p:cNvSpPr>
          <p:nvPr/>
        </p:nvSpPr>
        <p:spPr bwMode="auto">
          <a:xfrm>
            <a:off x="7281866" y="3458965"/>
            <a:ext cx="141288" cy="9525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5" name="Oval 46"/>
          <p:cNvSpPr>
            <a:spLocks noChangeArrowheads="1"/>
          </p:cNvSpPr>
          <p:nvPr/>
        </p:nvSpPr>
        <p:spPr bwMode="auto">
          <a:xfrm>
            <a:off x="8048630" y="3474443"/>
            <a:ext cx="141287" cy="9525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6" name="Oval 47"/>
          <p:cNvSpPr>
            <a:spLocks noChangeArrowheads="1"/>
          </p:cNvSpPr>
          <p:nvPr/>
        </p:nvSpPr>
        <p:spPr bwMode="auto">
          <a:xfrm>
            <a:off x="2635255" y="4632921"/>
            <a:ext cx="141287" cy="952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7" name="Line 48"/>
          <p:cNvSpPr>
            <a:spLocks noChangeShapeType="1"/>
          </p:cNvSpPr>
          <p:nvPr/>
        </p:nvSpPr>
        <p:spPr bwMode="auto">
          <a:xfrm flipV="1">
            <a:off x="2703517" y="4366222"/>
            <a:ext cx="3175" cy="10596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Line 49"/>
          <p:cNvSpPr>
            <a:spLocks noChangeShapeType="1"/>
          </p:cNvSpPr>
          <p:nvPr/>
        </p:nvSpPr>
        <p:spPr bwMode="auto">
          <a:xfrm flipV="1">
            <a:off x="4230692" y="3769718"/>
            <a:ext cx="3175" cy="10596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Line 50"/>
          <p:cNvSpPr>
            <a:spLocks noChangeShapeType="1"/>
          </p:cNvSpPr>
          <p:nvPr/>
        </p:nvSpPr>
        <p:spPr bwMode="auto">
          <a:xfrm flipV="1">
            <a:off x="5011742" y="2851747"/>
            <a:ext cx="3175" cy="10596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Line 51"/>
          <p:cNvSpPr>
            <a:spLocks noChangeShapeType="1"/>
          </p:cNvSpPr>
          <p:nvPr/>
        </p:nvSpPr>
        <p:spPr bwMode="auto">
          <a:xfrm>
            <a:off x="3484566" y="4104284"/>
            <a:ext cx="904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Line 52"/>
          <p:cNvSpPr>
            <a:spLocks noChangeShapeType="1"/>
          </p:cNvSpPr>
          <p:nvPr/>
        </p:nvSpPr>
        <p:spPr bwMode="auto">
          <a:xfrm>
            <a:off x="4560891" y="3510161"/>
            <a:ext cx="904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Line 53"/>
          <p:cNvSpPr>
            <a:spLocks noChangeShapeType="1"/>
          </p:cNvSpPr>
          <p:nvPr/>
        </p:nvSpPr>
        <p:spPr bwMode="auto">
          <a:xfrm>
            <a:off x="5424491" y="2333824"/>
            <a:ext cx="904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54"/>
          <p:cNvSpPr>
            <a:spLocks noChangeShapeType="1"/>
          </p:cNvSpPr>
          <p:nvPr/>
        </p:nvSpPr>
        <p:spPr bwMode="auto">
          <a:xfrm>
            <a:off x="6577016" y="2917230"/>
            <a:ext cx="904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Line 55"/>
          <p:cNvSpPr>
            <a:spLocks noChangeShapeType="1"/>
          </p:cNvSpPr>
          <p:nvPr/>
        </p:nvSpPr>
        <p:spPr bwMode="auto">
          <a:xfrm>
            <a:off x="7732716" y="3511352"/>
            <a:ext cx="904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Line 56"/>
          <p:cNvSpPr>
            <a:spLocks noChangeShapeType="1"/>
          </p:cNvSpPr>
          <p:nvPr/>
        </p:nvSpPr>
        <p:spPr bwMode="auto">
          <a:xfrm flipV="1">
            <a:off x="5802317" y="2594572"/>
            <a:ext cx="3175" cy="10596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" name="Line 57"/>
          <p:cNvSpPr>
            <a:spLocks noChangeShapeType="1"/>
          </p:cNvSpPr>
          <p:nvPr/>
        </p:nvSpPr>
        <p:spPr bwMode="auto">
          <a:xfrm flipV="1">
            <a:off x="7354892" y="3177978"/>
            <a:ext cx="3175" cy="10596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Text Box 58"/>
          <p:cNvSpPr txBox="1">
            <a:spLocks noChangeArrowheads="1"/>
          </p:cNvSpPr>
          <p:nvPr/>
        </p:nvSpPr>
        <p:spPr bwMode="auto">
          <a:xfrm>
            <a:off x="1643066" y="2167136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华文新魏" pitchFamily="2" charset="-122"/>
                <a:ea typeface="黑体" pitchFamily="49" charset="-122"/>
              </a:rPr>
              <a:t>排</a:t>
            </a:r>
          </a:p>
        </p:txBody>
      </p:sp>
      <p:sp>
        <p:nvSpPr>
          <p:cNvPr id="58" name="Text Box 59"/>
          <p:cNvSpPr txBox="1">
            <a:spLocks noChangeArrowheads="1"/>
          </p:cNvSpPr>
          <p:nvPr/>
        </p:nvSpPr>
        <p:spPr bwMode="auto">
          <a:xfrm>
            <a:off x="8189916" y="4531718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华文新魏" pitchFamily="2" charset="-122"/>
                <a:ea typeface="黑体" pitchFamily="49" charset="-122"/>
              </a:rPr>
              <a:t>列</a:t>
            </a:r>
          </a:p>
        </p:txBody>
      </p:sp>
      <p:sp>
        <p:nvSpPr>
          <p:cNvPr id="59" name="Text Box 59"/>
          <p:cNvSpPr txBox="1">
            <a:spLocks noChangeArrowheads="1"/>
          </p:cNvSpPr>
          <p:nvPr/>
        </p:nvSpPr>
        <p:spPr bwMode="auto">
          <a:xfrm>
            <a:off x="4341817" y="3811390"/>
            <a:ext cx="7745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(3,2)</a:t>
            </a:r>
          </a:p>
        </p:txBody>
      </p:sp>
      <p:sp>
        <p:nvSpPr>
          <p:cNvPr id="60" name="Text Box 59"/>
          <p:cNvSpPr txBox="1">
            <a:spLocks noChangeArrowheads="1"/>
          </p:cNvSpPr>
          <p:nvPr/>
        </p:nvSpPr>
        <p:spPr bwMode="auto">
          <a:xfrm>
            <a:off x="5038729" y="3236318"/>
            <a:ext cx="7745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(4,3)</a:t>
            </a:r>
          </a:p>
        </p:txBody>
      </p:sp>
      <p:sp>
        <p:nvSpPr>
          <p:cNvPr id="61" name="Text Box 59"/>
          <p:cNvSpPr txBox="1">
            <a:spLocks noChangeArrowheads="1"/>
          </p:cNvSpPr>
          <p:nvPr/>
        </p:nvSpPr>
        <p:spPr bwMode="auto">
          <a:xfrm>
            <a:off x="3562354" y="3211315"/>
            <a:ext cx="7745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(3,3)</a:t>
            </a:r>
          </a:p>
        </p:txBody>
      </p:sp>
      <p:sp>
        <p:nvSpPr>
          <p:cNvPr id="62" name="Text Box 59"/>
          <p:cNvSpPr txBox="1">
            <a:spLocks noChangeArrowheads="1"/>
          </p:cNvSpPr>
          <p:nvPr/>
        </p:nvSpPr>
        <p:spPr bwMode="auto">
          <a:xfrm>
            <a:off x="4657729" y="1995686"/>
            <a:ext cx="7745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(4,5)</a:t>
            </a:r>
          </a:p>
        </p:txBody>
      </p:sp>
      <p:sp>
        <p:nvSpPr>
          <p:cNvPr id="63" name="Text Box 59"/>
          <p:cNvSpPr txBox="1">
            <a:spLocks noChangeArrowheads="1"/>
          </p:cNvSpPr>
          <p:nvPr/>
        </p:nvSpPr>
        <p:spPr bwMode="auto">
          <a:xfrm>
            <a:off x="5734054" y="2617193"/>
            <a:ext cx="7745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(5,4)</a:t>
            </a:r>
          </a:p>
        </p:txBody>
      </p:sp>
      <p:sp>
        <p:nvSpPr>
          <p:cNvPr id="64" name="Text Box 59"/>
          <p:cNvSpPr txBox="1">
            <a:spLocks noChangeArrowheads="1"/>
          </p:cNvSpPr>
          <p:nvPr/>
        </p:nvSpPr>
        <p:spPr bwMode="auto">
          <a:xfrm>
            <a:off x="5705479" y="1995686"/>
            <a:ext cx="7745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(5,5)</a:t>
            </a:r>
          </a:p>
        </p:txBody>
      </p:sp>
      <p:sp>
        <p:nvSpPr>
          <p:cNvPr id="65" name="Text Box 59"/>
          <p:cNvSpPr txBox="1">
            <a:spLocks noChangeArrowheads="1"/>
          </p:cNvSpPr>
          <p:nvPr/>
        </p:nvSpPr>
        <p:spPr bwMode="auto">
          <a:xfrm>
            <a:off x="7281867" y="2617193"/>
            <a:ext cx="7745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(7,4)</a:t>
            </a:r>
          </a:p>
        </p:txBody>
      </p:sp>
      <p:sp>
        <p:nvSpPr>
          <p:cNvPr id="66" name="Text Box 59"/>
          <p:cNvSpPr txBox="1">
            <a:spLocks noChangeArrowheads="1"/>
          </p:cNvSpPr>
          <p:nvPr/>
        </p:nvSpPr>
        <p:spPr bwMode="auto">
          <a:xfrm>
            <a:off x="7281867" y="3167261"/>
            <a:ext cx="7745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(7,3)</a:t>
            </a:r>
          </a:p>
        </p:txBody>
      </p:sp>
      <p:sp>
        <p:nvSpPr>
          <p:cNvPr id="67" name="Text Box 59"/>
          <p:cNvSpPr txBox="1">
            <a:spLocks noChangeArrowheads="1"/>
          </p:cNvSpPr>
          <p:nvPr/>
        </p:nvSpPr>
        <p:spPr bwMode="auto">
          <a:xfrm>
            <a:off x="8189917" y="3426818"/>
            <a:ext cx="7745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(8,3)</a:t>
            </a:r>
          </a:p>
        </p:txBody>
      </p:sp>
      <p:sp>
        <p:nvSpPr>
          <p:cNvPr id="68" name="Text Box 59"/>
          <p:cNvSpPr txBox="1">
            <a:spLocks noChangeArrowheads="1"/>
          </p:cNvSpPr>
          <p:nvPr/>
        </p:nvSpPr>
        <p:spPr bwMode="auto">
          <a:xfrm>
            <a:off x="2709866" y="4366221"/>
            <a:ext cx="7745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(1,1)</a:t>
            </a:r>
          </a:p>
        </p:txBody>
      </p:sp>
      <p:sp>
        <p:nvSpPr>
          <p:cNvPr id="69" name="Text Box 59"/>
          <p:cNvSpPr txBox="1">
            <a:spLocks noChangeArrowheads="1"/>
          </p:cNvSpPr>
          <p:nvPr/>
        </p:nvSpPr>
        <p:spPr bwMode="auto">
          <a:xfrm>
            <a:off x="2624142" y="3811390"/>
            <a:ext cx="7745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(1,2)</a:t>
            </a:r>
          </a:p>
        </p:txBody>
      </p:sp>
      <p:sp>
        <p:nvSpPr>
          <p:cNvPr id="71" name="矩形 70"/>
          <p:cNvSpPr/>
          <p:nvPr/>
        </p:nvSpPr>
        <p:spPr>
          <a:xfrm>
            <a:off x="3479056" y="-2669"/>
            <a:ext cx="2241633" cy="7001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4100" b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针对练习</a:t>
            </a:r>
          </a:p>
        </p:txBody>
      </p:sp>
    </p:spTree>
    <p:extLst>
      <p:ext uri="{BB962C8B-B14F-4D97-AF65-F5344CB8AC3E}">
        <p14:creationId xmlns:p14="http://schemas.microsoft.com/office/powerpoint/2010/main" val="36305094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E-06 9.3E-05 C 0.00139 -0.033007 -0.00035 -0.051987 -0.00087 -0.080467 C 0.00018 -0.103847 -0.00399 -0.111717 -0.00139 -0.112407 C 0.01632 -0.111717 0.13646 -0.111717 0.16736 -0.112407 C 0.16997 -0.147827 0.16875 -0.224217 0.16875 -0.225597 C 0.16875 -0.226987 0.2408 -0.225597 0.25278 -0.227687 C 0.25434 -0.227917 0.24913 -0.457547 0.25365 -0.455467 C 0.26354 -0.456847 0.33559 -0.453847 0.33715 -0.454307 C 0.33872 -0.454767 0.33768 -0.342727 0.3382 -0.342497 C 0.33872 -0.342267 0.50625 -0.340647 0.50625 -0.341107 C 0.50625 -0.341577 0.50781 -0.226987 0.50747 -0.226987 C 0.50712 -0.226987 0.57431 -0.225837 0.59184 -0.225597" pathEditMode="relative" rAng="0" ptsTypes="ffffsffssssf">
                                      <p:cBhvr>
                                        <p:cTn id="6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0000" y="-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7504" y="683860"/>
            <a:ext cx="406717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Times New Roman" pitchFamily="18" charset="0"/>
                <a:ea typeface="黑体" pitchFamily="49" charset="-122"/>
              </a:rPr>
              <a:t>右图：若黑马的位置用（</a:t>
            </a:r>
            <a:r>
              <a:rPr lang="en-US" altLang="zh-CN" sz="2800">
                <a:latin typeface="Times New Roman" pitchFamily="18" charset="0"/>
                <a:ea typeface="黑体" pitchFamily="49" charset="-122"/>
              </a:rPr>
              <a:t>3</a:t>
            </a:r>
            <a:r>
              <a:rPr lang="zh-CN" altLang="en-US" sz="2800">
                <a:latin typeface="Times New Roman" pitchFamily="18" charset="0"/>
                <a:ea typeface="黑体" pitchFamily="49" charset="-122"/>
              </a:rPr>
              <a:t>，</a:t>
            </a:r>
            <a:r>
              <a:rPr lang="en-US" altLang="zh-CN" sz="2800">
                <a:latin typeface="Times New Roman" pitchFamily="18" charset="0"/>
                <a:ea typeface="黑体" pitchFamily="49" charset="-122"/>
              </a:rPr>
              <a:t>7</a:t>
            </a:r>
            <a:r>
              <a:rPr lang="zh-CN" altLang="en-US" sz="2800">
                <a:latin typeface="Times New Roman" pitchFamily="18" charset="0"/>
                <a:ea typeface="黑体" pitchFamily="49" charset="-122"/>
              </a:rPr>
              <a:t>）表示，请你用有序数对表示黑马可以走到的哪几个位置</a:t>
            </a:r>
            <a:r>
              <a:rPr lang="en-US" altLang="zh-CN" sz="2800">
                <a:latin typeface="Times New Roman" pitchFamily="18" charset="0"/>
                <a:ea typeface="黑体" pitchFamily="49" charset="-122"/>
              </a:rPr>
              <a:t>.</a:t>
            </a:r>
            <a:endParaRPr lang="zh-CN" altLang="en-US" sz="2800">
              <a:latin typeface="Times New Roman" pitchFamily="18" charset="0"/>
              <a:ea typeface="黑体" panose="02010609060101010101" pitchFamily="49" charset="-122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35524" y="681112"/>
            <a:ext cx="5561012" cy="448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84900" y="1869356"/>
            <a:ext cx="733425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7424" y="2301553"/>
            <a:ext cx="742950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48462" y="4407769"/>
            <a:ext cx="733425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7425" y="3164756"/>
            <a:ext cx="733425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16924" y="2301553"/>
            <a:ext cx="742950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7424" y="1009725"/>
            <a:ext cx="742950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42249" y="1058540"/>
            <a:ext cx="742950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7424" y="627534"/>
            <a:ext cx="742950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7424" y="4411340"/>
            <a:ext cx="742950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6136" y="4411340"/>
            <a:ext cx="742950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15199" y="1437159"/>
            <a:ext cx="742950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107504" y="2624594"/>
            <a:ext cx="2838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latin typeface="Comic Sans MS" pitchFamily="66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Comic Sans MS" pitchFamily="66" charset="0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6</a:t>
            </a:r>
            <a:r>
              <a:rPr lang="zh-CN" altLang="en-US" sz="2800">
                <a:solidFill>
                  <a:srgbClr val="FF0000"/>
                </a:solidFill>
                <a:latin typeface="Comic Sans MS" pitchFamily="66" charset="0"/>
              </a:rPr>
              <a:t>）</a:t>
            </a: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1954336" y="2660853"/>
            <a:ext cx="25923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latin typeface="Comic Sans MS" pitchFamily="66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Comic Sans MS" pitchFamily="66" charset="0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8</a:t>
            </a:r>
            <a:r>
              <a:rPr lang="zh-CN" altLang="en-US" sz="2800">
                <a:solidFill>
                  <a:srgbClr val="FF0000"/>
                </a:solidFill>
                <a:latin typeface="Comic Sans MS" pitchFamily="66" charset="0"/>
              </a:rPr>
              <a:t>）</a:t>
            </a: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81086" y="3314506"/>
            <a:ext cx="25209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latin typeface="Comic Sans MS" pitchFamily="66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Comic Sans MS" pitchFamily="66" charset="0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9</a:t>
            </a:r>
            <a:r>
              <a:rPr lang="zh-CN" altLang="en-US" sz="2800">
                <a:solidFill>
                  <a:srgbClr val="FF0000"/>
                </a:solidFill>
                <a:latin typeface="Comic Sans MS" pitchFamily="66" charset="0"/>
              </a:rPr>
              <a:t>）</a:t>
            </a:r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1948433" y="3314506"/>
            <a:ext cx="2695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latin typeface="Comic Sans MS" pitchFamily="66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Comic Sans MS" pitchFamily="66" charset="0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9</a:t>
            </a:r>
            <a:r>
              <a:rPr lang="zh-CN" altLang="en-US" sz="2800">
                <a:solidFill>
                  <a:srgbClr val="FF0000"/>
                </a:solidFill>
                <a:latin typeface="Comic Sans MS" pitchFamily="66" charset="0"/>
              </a:rPr>
              <a:t>）</a:t>
            </a:r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971054" y="4083918"/>
            <a:ext cx="2736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latin typeface="Comic Sans MS" pitchFamily="66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5</a:t>
            </a:r>
            <a:r>
              <a:rPr lang="zh-CN" altLang="en-US" sz="2800">
                <a:solidFill>
                  <a:srgbClr val="FF0000"/>
                </a:solidFill>
                <a:latin typeface="Comic Sans MS" pitchFamily="66" charset="0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Comic Sans MS" pitchFamily="66" charset="0"/>
              </a:rPr>
              <a:t>6</a:t>
            </a:r>
            <a:r>
              <a:rPr lang="zh-CN" altLang="en-US" sz="2800">
                <a:solidFill>
                  <a:srgbClr val="FF0000"/>
                </a:solidFill>
                <a:latin typeface="Comic Sans MS" pitchFamily="66" charset="0"/>
              </a:rPr>
              <a:t>）</a:t>
            </a:r>
          </a:p>
        </p:txBody>
      </p:sp>
      <p:pic>
        <p:nvPicPr>
          <p:cNvPr id="20" name="Picture 20" descr="WY_025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2137" y="2844477"/>
            <a:ext cx="669925" cy="401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32375" y="2301553"/>
            <a:ext cx="733425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32375" y="1490737"/>
            <a:ext cx="733425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08637" y="1058540"/>
            <a:ext cx="733425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23137" y="2305125"/>
            <a:ext cx="733425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46875" y="1058540"/>
            <a:ext cx="733425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84900" y="2305125"/>
            <a:ext cx="733425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7" descr="WY_025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61161" y="2818283"/>
            <a:ext cx="669925" cy="401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/>
          <p:cNvSpPr/>
          <p:nvPr/>
        </p:nvSpPr>
        <p:spPr>
          <a:xfrm>
            <a:off x="3479056" y="-2669"/>
            <a:ext cx="2241633" cy="700190"/>
          </a:xfrm>
          <a:prstGeom prst="rect">
            <a:avLst/>
          </a:prstGeom>
          <a:noFill/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4100" b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针对练习</a:t>
            </a:r>
          </a:p>
        </p:txBody>
      </p:sp>
    </p:spTree>
    <p:extLst>
      <p:ext uri="{BB962C8B-B14F-4D97-AF65-F5344CB8AC3E}">
        <p14:creationId xmlns:p14="http://schemas.microsoft.com/office/powerpoint/2010/main" val="2930959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6833"/>
  <p:tag name="KSO_WM_TEMPLATE_THUMBS_INDEX" val="1、9、12、16、19、22、23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6833"/>
  <p:tag name="KSO_WM_TEMPLATE_THUMBS_INDEX" val="1、9、12、16、19、22、23"/>
</p:tagLst>
</file>

<file path=ppt/tags/tag7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模板2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微尘数学课件模板1" id="{FC94A10E-B2E7-498F-AFEA-C04B845ECCAC}" vid="{93C3368C-503D-48BD-BDD1-197097450269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蓝色扁平清新通用</Template>
  <Company/>
  <PresentationFormat>On-screen Show (16:9)</PresentationFormat>
  <Paragraphs>221</Paragraphs>
  <Slides>21</Slides>
  <Notes>1</Notes>
  <TotalTime>66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5">
      <vt:lpstr>Arial</vt:lpstr>
      <vt:lpstr>微软雅黑</vt:lpstr>
      <vt:lpstr>等线 Light</vt:lpstr>
      <vt:lpstr>等线</vt:lpstr>
      <vt:lpstr>宋体</vt:lpstr>
      <vt:lpstr>Calibri</vt:lpstr>
      <vt:lpstr>华文琥珀</vt:lpstr>
      <vt:lpstr>华文行楷</vt:lpstr>
      <vt:lpstr>黑体</vt:lpstr>
      <vt:lpstr>Times New Roman</vt:lpstr>
      <vt:lpstr>Comic Sans MS</vt:lpstr>
      <vt:lpstr>华文新魏</vt:lpstr>
      <vt:lpstr>Tahoma</vt:lpstr>
      <vt:lpstr>2_Office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幻灯片 1</dc:title>
  <dc:creator>Administrator</dc:creator>
  <cp:lastModifiedBy>Administrator</cp:lastModifiedBy>
  <cp:revision>348</cp:revision>
  <dcterms:created xsi:type="dcterms:W3CDTF">2015-07-09T08:14:18Z</dcterms:created>
  <dcterms:modified xsi:type="dcterms:W3CDTF">2021-04-15T01:12:07Z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2052-10.1.0.7400</vt:lpwstr>
  </property>
</Properties>
</file>